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401" r:id="rId4"/>
    <p:sldId id="402" r:id="rId5"/>
    <p:sldId id="403" r:id="rId7"/>
    <p:sldId id="404" r:id="rId8"/>
    <p:sldId id="405" r:id="rId9"/>
    <p:sldId id="406" r:id="rId10"/>
    <p:sldId id="294" r:id="rId11"/>
    <p:sldId id="359" r:id="rId12"/>
    <p:sldId id="360" r:id="rId13"/>
    <p:sldId id="361" r:id="rId14"/>
    <p:sldId id="362" r:id="rId15"/>
    <p:sldId id="408" r:id="rId16"/>
    <p:sldId id="409" r:id="rId17"/>
    <p:sldId id="410" r:id="rId18"/>
    <p:sldId id="363" r:id="rId19"/>
    <p:sldId id="366" r:id="rId20"/>
    <p:sldId id="271" r:id="rId21"/>
    <p:sldId id="364" r:id="rId22"/>
    <p:sldId id="356" r:id="rId23"/>
    <p:sldId id="376" r:id="rId24"/>
    <p:sldId id="367" r:id="rId25"/>
    <p:sldId id="384" r:id="rId26"/>
    <p:sldId id="385" r:id="rId27"/>
    <p:sldId id="386" r:id="rId28"/>
    <p:sldId id="387" r:id="rId29"/>
    <p:sldId id="388" r:id="rId30"/>
    <p:sldId id="395" r:id="rId31"/>
    <p:sldId id="392" r:id="rId32"/>
    <p:sldId id="309" r:id="rId33"/>
    <p:sldId id="347" r:id="rId34"/>
    <p:sldId id="348" r:id="rId35"/>
    <p:sldId id="349" r:id="rId36"/>
    <p:sldId id="350" r:id="rId37"/>
    <p:sldId id="352" r:id="rId38"/>
    <p:sldId id="370" r:id="rId39"/>
    <p:sldId id="368" r:id="rId40"/>
    <p:sldId id="373" r:id="rId41"/>
    <p:sldId id="369" r:id="rId42"/>
    <p:sldId id="372" r:id="rId43"/>
    <p:sldId id="371" r:id="rId44"/>
    <p:sldId id="381" r:id="rId45"/>
    <p:sldId id="400" r:id="rId46"/>
    <p:sldId id="355" r:id="rId47"/>
    <p:sldId id="298" r:id="rId48"/>
    <p:sldId id="382" r:id="rId49"/>
    <p:sldId id="383" r:id="rId50"/>
    <p:sldId id="390" r:id="rId51"/>
    <p:sldId id="391" r:id="rId52"/>
    <p:sldId id="396" r:id="rId53"/>
    <p:sldId id="335" r:id="rId54"/>
    <p:sldId id="315" r:id="rId55"/>
    <p:sldId id="374" r:id="rId56"/>
    <p:sldId id="397" r:id="rId57"/>
    <p:sldId id="389" r:id="rId58"/>
    <p:sldId id="407" r:id="rId59"/>
    <p:sldId id="32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son Truscott" initials="JT"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1172" autoAdjust="0"/>
  </p:normalViewPr>
  <p:slideViewPr>
    <p:cSldViewPr>
      <p:cViewPr varScale="1">
        <p:scale>
          <a:sx n="93" d="100"/>
          <a:sy n="93" d="100"/>
        </p:scale>
        <p:origin x="103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r>
            <a:rPr lang="en-GB" dirty="0" smtClean="0"/>
            <a:t>Description</a:t>
          </a:r>
          <a:endParaRPr lang="en-GB" dirty="0"/>
        </a:p>
      </dgm:t>
    </dgm:pt>
    <dgm:pt modelId="{A34EB71A-304A-4BD0-B233-4B4C330DA539}" cxnId="{2CF37A98-12DD-4F86-A09F-8DC285E1700D}" type="parTrans">
      <dgm:prSet/>
      <dgm:spPr/>
      <dgm:t>
        <a:bodyPr/>
        <a:lstStyle/>
        <a:p>
          <a:endParaRPr lang="en-GB"/>
        </a:p>
      </dgm:t>
    </dgm:pt>
    <dgm:pt modelId="{232F7C0F-5C4A-483A-821A-597783DB653F}" cxnId="{2CF37A98-12DD-4F86-A09F-8DC285E1700D}" type="sibTrans">
      <dgm:prSet/>
      <dgm:spPr/>
      <dgm:t>
        <a:bodyPr/>
        <a:lstStyle/>
        <a:p>
          <a:endParaRPr lang="en-GB"/>
        </a:p>
      </dgm:t>
    </dgm:pt>
    <dgm:pt modelId="{7D2F4D4A-9A10-49C1-A5F1-701838DE3561}">
      <dgm:prSet phldrT="[Text]"/>
      <dgm:spPr/>
      <dgm:t>
        <a:bodyPr/>
        <a:lstStyle/>
        <a:p>
          <a:r>
            <a:rPr lang="en-GB" dirty="0" smtClean="0"/>
            <a:t>What?</a:t>
          </a:r>
          <a:endParaRPr lang="en-GB" dirty="0"/>
        </a:p>
      </dgm:t>
    </dgm:pt>
    <dgm:pt modelId="{3B5FFEF1-7F9C-4571-86ED-E2C8A760BBB3}" cxnId="{2B2636C1-D54E-461A-BCE1-80FF52225CF7}" type="parTrans">
      <dgm:prSet/>
      <dgm:spPr/>
      <dgm:t>
        <a:bodyPr/>
        <a:lstStyle/>
        <a:p>
          <a:endParaRPr lang="en-GB"/>
        </a:p>
      </dgm:t>
    </dgm:pt>
    <dgm:pt modelId="{5DEFC134-C9F4-4DDC-8B01-4CCAF7ADA0AC}" cxnId="{2B2636C1-D54E-461A-BCE1-80FF52225CF7}" type="sibTrans">
      <dgm:prSet/>
      <dgm:spPr/>
      <dgm:t>
        <a:bodyPr/>
        <a:lstStyle/>
        <a:p>
          <a:endParaRPr lang="en-GB"/>
        </a:p>
      </dgm:t>
    </dgm:pt>
    <dgm:pt modelId="{09D49D8D-14D6-4FBE-91BA-4898C3FE5D30}">
      <dgm:prSet phldrT="[Text]"/>
      <dgm:spPr/>
      <dgm:t>
        <a:bodyPr/>
        <a:lstStyle/>
        <a:p>
          <a:r>
            <a:rPr lang="en-GB" dirty="0" smtClean="0"/>
            <a:t>Analysis</a:t>
          </a:r>
          <a:endParaRPr lang="en-GB" dirty="0"/>
        </a:p>
      </dgm:t>
    </dgm:pt>
    <dgm:pt modelId="{C41EA70B-0FD0-456A-B9A3-2C24258511A4}" cxnId="{9F9408DB-7B19-44FC-8003-3FB46806634A}" type="parTrans">
      <dgm:prSet/>
      <dgm:spPr/>
      <dgm:t>
        <a:bodyPr/>
        <a:lstStyle/>
        <a:p>
          <a:endParaRPr lang="en-GB"/>
        </a:p>
      </dgm:t>
    </dgm:pt>
    <dgm:pt modelId="{3A3F8050-F490-48EC-A6C0-4C61772D0D84}" cxnId="{9F9408DB-7B19-44FC-8003-3FB46806634A}" type="sibTrans">
      <dgm:prSet/>
      <dgm:spPr/>
      <dgm:t>
        <a:bodyPr/>
        <a:lstStyle/>
        <a:p>
          <a:endParaRPr lang="en-GB"/>
        </a:p>
      </dgm:t>
    </dgm:pt>
    <dgm:pt modelId="{9195F490-763B-466C-A2E3-06FB2EDFB13A}">
      <dgm:prSet phldrT="[Text]"/>
      <dgm:spPr/>
      <dgm:t>
        <a:bodyPr/>
        <a:lstStyle/>
        <a:p>
          <a:r>
            <a:rPr lang="en-GB" dirty="0" smtClean="0"/>
            <a:t>Why?</a:t>
          </a:r>
          <a:endParaRPr lang="en-GB" dirty="0"/>
        </a:p>
      </dgm:t>
    </dgm:pt>
    <dgm:pt modelId="{FAC99098-2F7E-4A5D-8E2C-7A845E998EED}" cxnId="{EAC95E01-6342-4656-AE2F-CB115AF4445B}" type="parTrans">
      <dgm:prSet/>
      <dgm:spPr/>
      <dgm:t>
        <a:bodyPr/>
        <a:lstStyle/>
        <a:p>
          <a:endParaRPr lang="en-GB"/>
        </a:p>
      </dgm:t>
    </dgm:pt>
    <dgm:pt modelId="{1980C578-1413-4805-9E5C-57BD703B6150}" cxnId="{EAC95E01-6342-4656-AE2F-CB115AF4445B}" type="sibTrans">
      <dgm:prSet/>
      <dgm:spPr/>
      <dgm:t>
        <a:bodyPr/>
        <a:lstStyle/>
        <a:p>
          <a:endParaRPr lang="en-GB"/>
        </a:p>
      </dgm:t>
    </dgm:pt>
    <dgm:pt modelId="{98AA0106-C7DC-4EC2-B856-637A36224255}">
      <dgm:prSet phldrT="[Text]"/>
      <dgm:spPr/>
      <dgm:t>
        <a:bodyPr/>
        <a:lstStyle/>
        <a:p>
          <a:r>
            <a:rPr lang="en-GB" dirty="0" smtClean="0"/>
            <a:t>Evaluation</a:t>
          </a:r>
          <a:endParaRPr lang="en-GB" dirty="0"/>
        </a:p>
      </dgm:t>
    </dgm:pt>
    <dgm:pt modelId="{C1F93284-353F-479D-BDD5-52685B57D48F}" cxnId="{3D7C9804-FFC6-403B-B999-39E90AB340CA}" type="parTrans">
      <dgm:prSet/>
      <dgm:spPr/>
      <dgm:t>
        <a:bodyPr/>
        <a:lstStyle/>
        <a:p>
          <a:endParaRPr lang="en-GB"/>
        </a:p>
      </dgm:t>
    </dgm:pt>
    <dgm:pt modelId="{6FC261CA-A0E2-4544-BB8D-674495309E72}" cxnId="{3D7C9804-FFC6-403B-B999-39E90AB340CA}" type="sibTrans">
      <dgm:prSet/>
      <dgm:spPr/>
      <dgm:t>
        <a:bodyPr/>
        <a:lstStyle/>
        <a:p>
          <a:endParaRPr lang="en-GB"/>
        </a:p>
      </dgm:t>
    </dgm:pt>
    <dgm:pt modelId="{E2DDBF51-3963-414C-A918-36202108B10C}">
      <dgm:prSet phldrT="[Text]"/>
      <dgm:spPr/>
      <dgm:t>
        <a:bodyPr/>
        <a:lstStyle/>
        <a:p>
          <a:r>
            <a:rPr lang="en-GB" dirty="0" smtClean="0"/>
            <a:t>So what?</a:t>
          </a:r>
          <a:endParaRPr lang="en-GB" dirty="0"/>
        </a:p>
      </dgm:t>
    </dgm:pt>
    <dgm:pt modelId="{3F4CE712-6477-44FA-8BCB-E0064234F9F2}" cxnId="{BA01E3E1-5913-4CBA-AF6F-9C3C7D3C6CED}" type="parTrans">
      <dgm:prSet/>
      <dgm:spPr/>
      <dgm:t>
        <a:bodyPr/>
        <a:lstStyle/>
        <a:p>
          <a:endParaRPr lang="en-GB"/>
        </a:p>
      </dgm:t>
    </dgm:pt>
    <dgm:pt modelId="{DD098756-7E7F-4E21-A8AF-14C7CEB8D210}" cxnId="{BA01E3E1-5913-4CBA-AF6F-9C3C7D3C6CED}" type="sibTrans">
      <dgm:prSet/>
      <dgm:spPr/>
      <dgm:t>
        <a:bodyPr/>
        <a:lstStyle/>
        <a:p>
          <a:endParaRPr lang="en-GB"/>
        </a:p>
      </dgm:t>
    </dgm:pt>
    <dgm:pt modelId="{80CC49A3-0318-4962-BE2C-EBD734E72001}">
      <dgm:prSet phldrT="[Text]"/>
      <dgm:spPr/>
      <dgm:t>
        <a:bodyPr/>
        <a:lstStyle/>
        <a:p>
          <a:r>
            <a:rPr lang="en-GB" dirty="0" smtClean="0"/>
            <a:t>Who?</a:t>
          </a:r>
          <a:endParaRPr lang="en-GB" dirty="0"/>
        </a:p>
      </dgm:t>
    </dgm:pt>
    <dgm:pt modelId="{F2C96377-0D85-434E-8E75-121F671A147B}" cxnId="{AAA51EF2-418C-4796-8E6A-5F6633BE25F6}" type="parTrans">
      <dgm:prSet/>
      <dgm:spPr/>
      <dgm:t>
        <a:bodyPr/>
        <a:lstStyle/>
        <a:p>
          <a:endParaRPr lang="en-GB"/>
        </a:p>
      </dgm:t>
    </dgm:pt>
    <dgm:pt modelId="{5D3FCD7E-C860-4B5F-BA43-DA9B31ABAD79}" cxnId="{AAA51EF2-418C-4796-8E6A-5F6633BE25F6}" type="sibTrans">
      <dgm:prSet/>
      <dgm:spPr/>
      <dgm:t>
        <a:bodyPr/>
        <a:lstStyle/>
        <a:p>
          <a:endParaRPr lang="en-GB"/>
        </a:p>
      </dgm:t>
    </dgm:pt>
    <dgm:pt modelId="{E55628FD-B648-4399-AA74-4A85741B9ACD}">
      <dgm:prSet phldrT="[Text]"/>
      <dgm:spPr/>
      <dgm:t>
        <a:bodyPr/>
        <a:lstStyle/>
        <a:p>
          <a:r>
            <a:rPr lang="en-GB" dirty="0" smtClean="0"/>
            <a:t>When?</a:t>
          </a:r>
          <a:endParaRPr lang="en-GB" dirty="0"/>
        </a:p>
      </dgm:t>
    </dgm:pt>
    <dgm:pt modelId="{5DF4A607-9C46-4E2F-BB68-F4F173B97CC5}" cxnId="{22E27115-7181-43EE-A521-F792B38D267D}" type="parTrans">
      <dgm:prSet/>
      <dgm:spPr/>
      <dgm:t>
        <a:bodyPr/>
        <a:lstStyle/>
        <a:p>
          <a:endParaRPr lang="en-GB"/>
        </a:p>
      </dgm:t>
    </dgm:pt>
    <dgm:pt modelId="{7025D03B-9413-4D00-A7E8-FCD1216DC3AA}" cxnId="{22E27115-7181-43EE-A521-F792B38D267D}" type="sibTrans">
      <dgm:prSet/>
      <dgm:spPr/>
      <dgm:t>
        <a:bodyPr/>
        <a:lstStyle/>
        <a:p>
          <a:endParaRPr lang="en-GB"/>
        </a:p>
      </dgm:t>
    </dgm:pt>
    <dgm:pt modelId="{B1DA1392-F6CE-4B76-9695-13E2FEDF3F24}">
      <dgm:prSet phldrT="[Text]"/>
      <dgm:spPr/>
      <dgm:t>
        <a:bodyPr/>
        <a:lstStyle/>
        <a:p>
          <a:r>
            <a:rPr lang="en-GB" dirty="0" smtClean="0"/>
            <a:t>Where?</a:t>
          </a:r>
          <a:endParaRPr lang="en-GB" dirty="0"/>
        </a:p>
      </dgm:t>
    </dgm:pt>
    <dgm:pt modelId="{049ACAC9-5297-4741-9C8A-3A502DFA1447}" cxnId="{46224865-EF71-4C0C-A9B5-637DF4CCFC41}" type="parTrans">
      <dgm:prSet/>
      <dgm:spPr/>
      <dgm:t>
        <a:bodyPr/>
        <a:lstStyle/>
        <a:p>
          <a:endParaRPr lang="en-GB"/>
        </a:p>
      </dgm:t>
    </dgm:pt>
    <dgm:pt modelId="{7259AD8D-6BCE-4B1E-AC8A-94EC053F1D5D}" cxnId="{46224865-EF71-4C0C-A9B5-637DF4CCFC41}" type="sibTrans">
      <dgm:prSet/>
      <dgm:spPr/>
      <dgm:t>
        <a:bodyPr/>
        <a:lstStyle/>
        <a:p>
          <a:endParaRPr lang="en-GB"/>
        </a:p>
      </dgm:t>
    </dgm:pt>
    <dgm:pt modelId="{B4C86D4A-426B-43E7-956B-A6624C572CAE}">
      <dgm:prSet phldrT="[Text]"/>
      <dgm:spPr/>
      <dgm:t>
        <a:bodyPr/>
        <a:lstStyle/>
        <a:p>
          <a:r>
            <a:rPr lang="en-GB" dirty="0" smtClean="0"/>
            <a:t>How?</a:t>
          </a:r>
          <a:endParaRPr lang="en-GB" dirty="0"/>
        </a:p>
      </dgm:t>
    </dgm:pt>
    <dgm:pt modelId="{BC48C92C-05F3-4C04-A6CD-79B31D8BACDD}" cxnId="{42F3958E-FB54-4448-B94D-24BB52438718}" type="parTrans">
      <dgm:prSet/>
      <dgm:spPr/>
      <dgm:t>
        <a:bodyPr/>
        <a:lstStyle/>
        <a:p>
          <a:endParaRPr lang="en-GB"/>
        </a:p>
      </dgm:t>
    </dgm:pt>
    <dgm:pt modelId="{9BEAF161-C3BE-4D0B-92AF-68C076CCC29D}" cxnId="{42F3958E-FB54-4448-B94D-24BB52438718}" type="sibTrans">
      <dgm:prSet/>
      <dgm:spPr/>
      <dgm:t>
        <a:bodyPr/>
        <a:lstStyle/>
        <a:p>
          <a:endParaRPr lang="en-GB"/>
        </a:p>
      </dgm:t>
    </dgm:pt>
    <dgm:pt modelId="{F27102BD-7C23-4197-BB51-5016C888D49A}">
      <dgm:prSet phldrT="[Text]"/>
      <dgm:spPr/>
      <dgm:t>
        <a:bodyPr/>
        <a:lstStyle/>
        <a:p>
          <a:r>
            <a:rPr lang="en-GB" dirty="0" smtClean="0"/>
            <a:t>What if?</a:t>
          </a:r>
          <a:endParaRPr lang="en-GB" dirty="0"/>
        </a:p>
      </dgm:t>
    </dgm:pt>
    <dgm:pt modelId="{38966307-4024-42E0-A495-83856634F74D}" cxnId="{3CF9FE43-767D-4814-B393-82F3E4FC4E80}" type="parTrans">
      <dgm:prSet/>
      <dgm:spPr/>
      <dgm:t>
        <a:bodyPr/>
        <a:lstStyle/>
        <a:p>
          <a:endParaRPr lang="en-GB"/>
        </a:p>
      </dgm:t>
    </dgm:pt>
    <dgm:pt modelId="{FC1ED71F-4ACE-41C0-B65A-02BE8A15F304}" cxnId="{3CF9FE43-767D-4814-B393-82F3E4FC4E80}" type="sibTrans">
      <dgm:prSet/>
      <dgm:spPr/>
      <dgm:t>
        <a:bodyPr/>
        <a:lstStyle/>
        <a:p>
          <a:endParaRPr lang="en-GB"/>
        </a:p>
      </dgm:t>
    </dgm:pt>
    <dgm:pt modelId="{86E8F9B3-1CA0-4CE6-A248-DBB7D7A641A0}">
      <dgm:prSet phldrT="[Text]"/>
      <dgm:spPr/>
      <dgm:t>
        <a:bodyPr/>
        <a:lstStyle/>
        <a:p>
          <a:r>
            <a:rPr lang="en-GB" dirty="0" smtClean="0"/>
            <a:t>What next?</a:t>
          </a:r>
          <a:endParaRPr lang="en-GB" dirty="0"/>
        </a:p>
      </dgm:t>
    </dgm:pt>
    <dgm:pt modelId="{5982ED72-EC59-4EC6-9A49-37BF27231CC7}" cxnId="{70863447-B978-4557-B1C5-0A02BE5FF600}" type="parTrans">
      <dgm:prSet/>
      <dgm:spPr/>
      <dgm:t>
        <a:bodyPr/>
        <a:lstStyle/>
        <a:p>
          <a:endParaRPr lang="en-GB"/>
        </a:p>
      </dgm:t>
    </dgm:pt>
    <dgm:pt modelId="{98354EEB-A323-43B3-88F2-364763FDAD3A}" cxnId="{70863447-B978-4557-B1C5-0A02BE5FF600}" type="sibTrans">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t>
        <a:bodyPr/>
        <a:lstStyle/>
        <a:p>
          <a:endParaRPr lang="en-GB"/>
        </a:p>
      </dgm:t>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3">
        <dgm:presLayoutVars>
          <dgm:chMax val="0"/>
          <dgm:chPref val="0"/>
          <dgm:bulletEnabled val="1"/>
        </dgm:presLayoutVars>
      </dgm:prSet>
      <dgm:spPr/>
      <dgm:t>
        <a:bodyPr/>
        <a:lstStyle/>
        <a:p>
          <a:endParaRPr lang="en-GB"/>
        </a:p>
      </dgm:t>
    </dgm:pt>
    <dgm:pt modelId="{DB38E7DA-A50A-41E7-B695-9CB449DB7598}" type="pres">
      <dgm:prSet presAssocID="{A0513DA6-A0B2-40C4-B473-3BE389FCA7DC}" presName="parSh" presStyleLbl="node1" presStyleIdx="0" presStyleCnt="3"/>
      <dgm:spPr/>
      <dgm:t>
        <a:bodyPr/>
        <a:lstStyle/>
        <a:p>
          <a:endParaRPr lang="en-GB"/>
        </a:p>
      </dgm:t>
    </dgm:pt>
    <dgm:pt modelId="{D816B60B-4929-4739-B6B6-9A60FF5B29A5}" type="pres">
      <dgm:prSet presAssocID="{A0513DA6-A0B2-40C4-B473-3BE389FCA7DC}" presName="desTx" presStyleLbl="fgAcc1" presStyleIdx="0" presStyleCnt="3">
        <dgm:presLayoutVars>
          <dgm:bulletEnabled val="1"/>
        </dgm:presLayoutVars>
      </dgm:prSet>
      <dgm:spPr/>
      <dgm:t>
        <a:bodyPr/>
        <a:lstStyle/>
        <a:p>
          <a:endParaRPr lang="en-GB"/>
        </a:p>
      </dgm:t>
    </dgm:pt>
    <dgm:pt modelId="{EF659FA4-F930-46C7-A061-41AD58FCE201}" type="pres">
      <dgm:prSet presAssocID="{232F7C0F-5C4A-483A-821A-597783DB653F}" presName="sibTrans" presStyleLbl="sibTrans2D1" presStyleIdx="0" presStyleCnt="2"/>
      <dgm:spPr/>
      <dgm:t>
        <a:bodyPr/>
        <a:lstStyle/>
        <a:p>
          <a:endParaRPr lang="en-GB"/>
        </a:p>
      </dgm:t>
    </dgm:pt>
    <dgm:pt modelId="{5A290042-1BB3-4AB3-91DC-9C0949A4D7DD}" type="pres">
      <dgm:prSet presAssocID="{232F7C0F-5C4A-483A-821A-597783DB653F}" presName="connTx" presStyleLbl="sibTrans2D1" presStyleIdx="0" presStyleCnt="2"/>
      <dgm:spPr/>
      <dgm:t>
        <a:bodyPr/>
        <a:lstStyle/>
        <a:p>
          <a:endParaRPr lang="en-GB"/>
        </a:p>
      </dgm:t>
    </dgm:pt>
    <dgm:pt modelId="{54B3E14D-20EB-439C-BEF1-234841366D2B}" type="pres">
      <dgm:prSet presAssocID="{09D49D8D-14D6-4FBE-91BA-4898C3FE5D30}" presName="composite" presStyleCnt="0"/>
      <dgm:spPr/>
    </dgm:pt>
    <dgm:pt modelId="{F35E6DC6-3BF3-4306-8288-3DEE55AD6A9E}" type="pres">
      <dgm:prSet presAssocID="{09D49D8D-14D6-4FBE-91BA-4898C3FE5D30}" presName="parTx" presStyleLbl="node1" presStyleIdx="0" presStyleCnt="3">
        <dgm:presLayoutVars>
          <dgm:chMax val="0"/>
          <dgm:chPref val="0"/>
          <dgm:bulletEnabled val="1"/>
        </dgm:presLayoutVars>
      </dgm:prSet>
      <dgm:spPr/>
      <dgm:t>
        <a:bodyPr/>
        <a:lstStyle/>
        <a:p>
          <a:endParaRPr lang="en-GB"/>
        </a:p>
      </dgm:t>
    </dgm:pt>
    <dgm:pt modelId="{FA6F50FA-9AD5-49F4-8BA5-EFF8DB48C849}" type="pres">
      <dgm:prSet presAssocID="{09D49D8D-14D6-4FBE-91BA-4898C3FE5D30}" presName="parSh" presStyleLbl="node1" presStyleIdx="1" presStyleCnt="3"/>
      <dgm:spPr/>
      <dgm:t>
        <a:bodyPr/>
        <a:lstStyle/>
        <a:p>
          <a:endParaRPr lang="en-GB"/>
        </a:p>
      </dgm:t>
    </dgm:pt>
    <dgm:pt modelId="{0B5317DF-386D-47C6-B22B-F8B8A39A8AD8}" type="pres">
      <dgm:prSet presAssocID="{09D49D8D-14D6-4FBE-91BA-4898C3FE5D30}" presName="desTx" presStyleLbl="fgAcc1" presStyleIdx="1" presStyleCnt="3">
        <dgm:presLayoutVars>
          <dgm:bulletEnabled val="1"/>
        </dgm:presLayoutVars>
      </dgm:prSet>
      <dgm:spPr/>
      <dgm:t>
        <a:bodyPr/>
        <a:lstStyle/>
        <a:p>
          <a:endParaRPr lang="en-GB"/>
        </a:p>
      </dgm:t>
    </dgm:pt>
    <dgm:pt modelId="{08142F07-CEE8-4398-93C3-ED151D65DF03}" type="pres">
      <dgm:prSet presAssocID="{3A3F8050-F490-48EC-A6C0-4C61772D0D84}" presName="sibTrans" presStyleLbl="sibTrans2D1" presStyleIdx="1" presStyleCnt="2"/>
      <dgm:spPr/>
      <dgm:t>
        <a:bodyPr/>
        <a:lstStyle/>
        <a:p>
          <a:endParaRPr lang="en-GB"/>
        </a:p>
      </dgm:t>
    </dgm:pt>
    <dgm:pt modelId="{F66AEA6F-E36A-4326-B765-1C056541C7B2}" type="pres">
      <dgm:prSet presAssocID="{3A3F8050-F490-48EC-A6C0-4C61772D0D84}" presName="connTx" presStyleLbl="sibTrans2D1" presStyleIdx="1" presStyleCnt="2"/>
      <dgm:spPr/>
      <dgm:t>
        <a:bodyPr/>
        <a:lstStyle/>
        <a:p>
          <a:endParaRPr lang="en-GB"/>
        </a:p>
      </dgm:t>
    </dgm:pt>
    <dgm:pt modelId="{C55946AB-D6F3-4DAD-8E19-D57BEF68EC95}" type="pres">
      <dgm:prSet presAssocID="{98AA0106-C7DC-4EC2-B856-637A36224255}" presName="composite" presStyleCnt="0"/>
      <dgm:spPr/>
    </dgm:pt>
    <dgm:pt modelId="{DC961F4E-3AA3-4994-99D6-048D14C614BC}" type="pres">
      <dgm:prSet presAssocID="{98AA0106-C7DC-4EC2-B856-637A36224255}" presName="parTx" presStyleLbl="node1" presStyleIdx="1" presStyleCnt="3">
        <dgm:presLayoutVars>
          <dgm:chMax val="0"/>
          <dgm:chPref val="0"/>
          <dgm:bulletEnabled val="1"/>
        </dgm:presLayoutVars>
      </dgm:prSet>
      <dgm:spPr/>
      <dgm:t>
        <a:bodyPr/>
        <a:lstStyle/>
        <a:p>
          <a:endParaRPr lang="en-GB"/>
        </a:p>
      </dgm:t>
    </dgm:pt>
    <dgm:pt modelId="{72103332-C92E-43CA-8413-655781BE3C41}" type="pres">
      <dgm:prSet presAssocID="{98AA0106-C7DC-4EC2-B856-637A36224255}" presName="parSh" presStyleLbl="node1" presStyleIdx="2" presStyleCnt="3" custLinFactNeighborX="-355"/>
      <dgm:spPr/>
      <dgm:t>
        <a:bodyPr/>
        <a:lstStyle/>
        <a:p>
          <a:endParaRPr lang="en-GB"/>
        </a:p>
      </dgm:t>
    </dgm:pt>
    <dgm:pt modelId="{B13478CE-DB58-4E1A-96BE-E3B07C2357E9}" type="pres">
      <dgm:prSet presAssocID="{98AA0106-C7DC-4EC2-B856-637A36224255}" presName="desTx" presStyleLbl="fgAcc1" presStyleIdx="2" presStyleCnt="3">
        <dgm:presLayoutVars>
          <dgm:bulletEnabled val="1"/>
        </dgm:presLayoutVars>
      </dgm:prSet>
      <dgm:spPr/>
      <dgm:t>
        <a:bodyPr/>
        <a:lstStyle/>
        <a:p>
          <a:endParaRPr lang="en-GB"/>
        </a:p>
      </dgm:t>
    </dgm:pt>
  </dgm:ptLst>
  <dgm:cxnLst>
    <dgm:cxn modelId="{7DD56153-FFE6-4C36-953F-3CF6936E8A32}" type="presOf" srcId="{80CC49A3-0318-4962-BE2C-EBD734E72001}" destId="{D816B60B-4929-4739-B6B6-9A60FF5B29A5}" srcOrd="0" destOrd="1" presId="urn:microsoft.com/office/officeart/2005/8/layout/process3"/>
    <dgm:cxn modelId="{22E27115-7181-43EE-A521-F792B38D267D}" srcId="{A0513DA6-A0B2-40C4-B473-3BE389FCA7DC}" destId="{E55628FD-B648-4399-AA74-4A85741B9ACD}" srcOrd="2" destOrd="0" parTransId="{5DF4A607-9C46-4E2F-BB68-F4F173B97CC5}" sibTransId="{7025D03B-9413-4D00-A7E8-FCD1216DC3AA}"/>
    <dgm:cxn modelId="{9F9408DB-7B19-44FC-8003-3FB46806634A}" srcId="{D6880AB8-C33E-4A82-9BA7-E0ED051118DE}" destId="{09D49D8D-14D6-4FBE-91BA-4898C3FE5D30}" srcOrd="1" destOrd="0" parTransId="{C41EA70B-0FD0-456A-B9A3-2C24258511A4}" sibTransId="{3A3F8050-F490-48EC-A6C0-4C61772D0D84}"/>
    <dgm:cxn modelId="{B6788EF0-598E-4586-911F-82A36672C84F}" type="presOf" srcId="{3A3F8050-F490-48EC-A6C0-4C61772D0D84}" destId="{08142F07-CEE8-4398-93C3-ED151D65DF03}" srcOrd="0" destOrd="0" presId="urn:microsoft.com/office/officeart/2005/8/layout/process3"/>
    <dgm:cxn modelId="{2B2636C1-D54E-461A-BCE1-80FF52225CF7}" srcId="{A0513DA6-A0B2-40C4-B473-3BE389FCA7DC}" destId="{7D2F4D4A-9A10-49C1-A5F1-701838DE3561}" srcOrd="0" destOrd="0" parTransId="{3B5FFEF1-7F9C-4571-86ED-E2C8A760BBB3}" sibTransId="{5DEFC134-C9F4-4DDC-8B01-4CCAF7ADA0AC}"/>
    <dgm:cxn modelId="{3D7C9804-FFC6-403B-B999-39E90AB340CA}" srcId="{D6880AB8-C33E-4A82-9BA7-E0ED051118DE}" destId="{98AA0106-C7DC-4EC2-B856-637A36224255}" srcOrd="2" destOrd="0" parTransId="{C1F93284-353F-479D-BDD5-52685B57D48F}" sibTransId="{6FC261CA-A0E2-4544-BB8D-674495309E72}"/>
    <dgm:cxn modelId="{4159B4A6-91CB-486C-BAD8-9A8C8E2E71A2}" type="presOf" srcId="{B1DA1392-F6CE-4B76-9695-13E2FEDF3F24}" destId="{D816B60B-4929-4739-B6B6-9A60FF5B29A5}" srcOrd="0" destOrd="3" presId="urn:microsoft.com/office/officeart/2005/8/layout/process3"/>
    <dgm:cxn modelId="{2CF37A98-12DD-4F86-A09F-8DC285E1700D}" srcId="{D6880AB8-C33E-4A82-9BA7-E0ED051118DE}" destId="{A0513DA6-A0B2-40C4-B473-3BE389FCA7DC}" srcOrd="0" destOrd="0" parTransId="{A34EB71A-304A-4BD0-B233-4B4C330DA539}" sibTransId="{232F7C0F-5C4A-483A-821A-597783DB653F}"/>
    <dgm:cxn modelId="{3CF9FE43-767D-4814-B393-82F3E4FC4E80}" srcId="{09D49D8D-14D6-4FBE-91BA-4898C3FE5D30}" destId="{F27102BD-7C23-4197-BB51-5016C888D49A}" srcOrd="2" destOrd="0" parTransId="{38966307-4024-42E0-A495-83856634F74D}" sibTransId="{FC1ED71F-4ACE-41C0-B65A-02BE8A15F304}"/>
    <dgm:cxn modelId="{B3F2F6CD-BD5E-4D7B-867F-ED482DA83275}" type="presOf" srcId="{98AA0106-C7DC-4EC2-B856-637A36224255}" destId="{DC961F4E-3AA3-4994-99D6-048D14C614BC}" srcOrd="0" destOrd="0" presId="urn:microsoft.com/office/officeart/2005/8/layout/process3"/>
    <dgm:cxn modelId="{D0BEB580-9883-4A76-A540-5C23402E4F0F}" type="presOf" srcId="{7D2F4D4A-9A10-49C1-A5F1-701838DE3561}" destId="{D816B60B-4929-4739-B6B6-9A60FF5B29A5}" srcOrd="0" destOrd="0" presId="urn:microsoft.com/office/officeart/2005/8/layout/process3"/>
    <dgm:cxn modelId="{8371A030-B7E4-4146-8F83-CCC56ADA5D3A}" type="presOf" srcId="{9195F490-763B-466C-A2E3-06FB2EDFB13A}" destId="{0B5317DF-386D-47C6-B22B-F8B8A39A8AD8}" srcOrd="0" destOrd="0" presId="urn:microsoft.com/office/officeart/2005/8/layout/process3"/>
    <dgm:cxn modelId="{7D78D483-F0B7-4A74-B229-9988487CE15E}" type="presOf" srcId="{E2DDBF51-3963-414C-A918-36202108B10C}" destId="{B13478CE-DB58-4E1A-96BE-E3B07C2357E9}" srcOrd="0" destOrd="0" presId="urn:microsoft.com/office/officeart/2005/8/layout/process3"/>
    <dgm:cxn modelId="{AAA51EF2-418C-4796-8E6A-5F6633BE25F6}" srcId="{A0513DA6-A0B2-40C4-B473-3BE389FCA7DC}" destId="{80CC49A3-0318-4962-BE2C-EBD734E72001}" srcOrd="1" destOrd="0" parTransId="{F2C96377-0D85-434E-8E75-121F671A147B}" sibTransId="{5D3FCD7E-C860-4B5F-BA43-DA9B31ABAD79}"/>
    <dgm:cxn modelId="{42F3958E-FB54-4448-B94D-24BB52438718}" srcId="{09D49D8D-14D6-4FBE-91BA-4898C3FE5D30}" destId="{B4C86D4A-426B-43E7-956B-A6624C572CAE}" srcOrd="1" destOrd="0" parTransId="{BC48C92C-05F3-4C04-A6CD-79B31D8BACDD}" sibTransId="{9BEAF161-C3BE-4D0B-92AF-68C076CCC29D}"/>
    <dgm:cxn modelId="{093611FF-E9F8-4DB8-8E7F-BCB7F2F9E31B}" type="presOf" srcId="{F27102BD-7C23-4197-BB51-5016C888D49A}" destId="{0B5317DF-386D-47C6-B22B-F8B8A39A8AD8}" srcOrd="0" destOrd="2" presId="urn:microsoft.com/office/officeart/2005/8/layout/process3"/>
    <dgm:cxn modelId="{3A202BC3-3CB0-4133-A41E-D0FE35A03AD8}" type="presOf" srcId="{A0513DA6-A0B2-40C4-B473-3BE389FCA7DC}" destId="{DB38E7DA-A50A-41E7-B695-9CB449DB7598}" srcOrd="1" destOrd="0" presId="urn:microsoft.com/office/officeart/2005/8/layout/process3"/>
    <dgm:cxn modelId="{EAC95E01-6342-4656-AE2F-CB115AF4445B}" srcId="{09D49D8D-14D6-4FBE-91BA-4898C3FE5D30}" destId="{9195F490-763B-466C-A2E3-06FB2EDFB13A}" srcOrd="0" destOrd="0" parTransId="{FAC99098-2F7E-4A5D-8E2C-7A845E998EED}" sibTransId="{1980C578-1413-4805-9E5C-57BD703B6150}"/>
    <dgm:cxn modelId="{BA01E3E1-5913-4CBA-AF6F-9C3C7D3C6CED}" srcId="{98AA0106-C7DC-4EC2-B856-637A36224255}" destId="{E2DDBF51-3963-414C-A918-36202108B10C}" srcOrd="0" destOrd="0" parTransId="{3F4CE712-6477-44FA-8BCB-E0064234F9F2}" sibTransId="{DD098756-7E7F-4E21-A8AF-14C7CEB8D210}"/>
    <dgm:cxn modelId="{46224865-EF71-4C0C-A9B5-637DF4CCFC41}" srcId="{A0513DA6-A0B2-40C4-B473-3BE389FCA7DC}" destId="{B1DA1392-F6CE-4B76-9695-13E2FEDF3F24}" srcOrd="3" destOrd="0" parTransId="{049ACAC9-5297-4741-9C8A-3A502DFA1447}" sibTransId="{7259AD8D-6BCE-4B1E-AC8A-94EC053F1D5D}"/>
    <dgm:cxn modelId="{2850E2C1-FDFA-435F-A8E1-77E170ECD552}" type="presOf" srcId="{E55628FD-B648-4399-AA74-4A85741B9ACD}" destId="{D816B60B-4929-4739-B6B6-9A60FF5B29A5}" srcOrd="0" destOrd="2" presId="urn:microsoft.com/office/officeart/2005/8/layout/process3"/>
    <dgm:cxn modelId="{70863447-B978-4557-B1C5-0A02BE5FF600}" srcId="{98AA0106-C7DC-4EC2-B856-637A36224255}" destId="{86E8F9B3-1CA0-4CE6-A248-DBB7D7A641A0}" srcOrd="1" destOrd="0" parTransId="{5982ED72-EC59-4EC6-9A49-37BF27231CC7}" sibTransId="{98354EEB-A323-43B3-88F2-364763FDAD3A}"/>
    <dgm:cxn modelId="{047EA0E2-5D6C-4B09-A004-78A81B3D786C}" type="presOf" srcId="{A0513DA6-A0B2-40C4-B473-3BE389FCA7DC}" destId="{D7745354-DC36-4C74-8299-912B86181BC8}" srcOrd="0" destOrd="0" presId="urn:microsoft.com/office/officeart/2005/8/layout/process3"/>
    <dgm:cxn modelId="{CC54F288-7AAF-4577-B6D7-915BCB99AD64}" type="presOf" srcId="{3A3F8050-F490-48EC-A6C0-4C61772D0D84}" destId="{F66AEA6F-E36A-4326-B765-1C056541C7B2}" srcOrd="1" destOrd="0" presId="urn:microsoft.com/office/officeart/2005/8/layout/process3"/>
    <dgm:cxn modelId="{35A65894-7308-4BB8-8399-86CAB9295DAE}" type="presOf" srcId="{86E8F9B3-1CA0-4CE6-A248-DBB7D7A641A0}" destId="{B13478CE-DB58-4E1A-96BE-E3B07C2357E9}" srcOrd="0" destOrd="1" presId="urn:microsoft.com/office/officeart/2005/8/layout/process3"/>
    <dgm:cxn modelId="{0DE46325-97BB-4D2D-9529-715B11A32AC0}" type="presOf" srcId="{09D49D8D-14D6-4FBE-91BA-4898C3FE5D30}" destId="{F35E6DC6-3BF3-4306-8288-3DEE55AD6A9E}" srcOrd="0" destOrd="0" presId="urn:microsoft.com/office/officeart/2005/8/layout/process3"/>
    <dgm:cxn modelId="{BC4ECE09-8940-4AD8-A8DC-769FA1EE1E0E}" type="presOf" srcId="{B4C86D4A-426B-43E7-956B-A6624C572CAE}" destId="{0B5317DF-386D-47C6-B22B-F8B8A39A8AD8}" srcOrd="0" destOrd="1" presId="urn:microsoft.com/office/officeart/2005/8/layout/process3"/>
    <dgm:cxn modelId="{925547D1-DB4C-40E9-928C-D89B6F4B2470}" type="presOf" srcId="{09D49D8D-14D6-4FBE-91BA-4898C3FE5D30}" destId="{FA6F50FA-9AD5-49F4-8BA5-EFF8DB48C849}" srcOrd="1" destOrd="0" presId="urn:microsoft.com/office/officeart/2005/8/layout/process3"/>
    <dgm:cxn modelId="{89CF9ACD-7AF3-4743-94BA-AD92544A8D8B}" type="presOf" srcId="{232F7C0F-5C4A-483A-821A-597783DB653F}" destId="{5A290042-1BB3-4AB3-91DC-9C0949A4D7DD}" srcOrd="1" destOrd="0" presId="urn:microsoft.com/office/officeart/2005/8/layout/process3"/>
    <dgm:cxn modelId="{893191DB-127E-42CD-B2B9-264C26CB4150}" type="presOf" srcId="{D6880AB8-C33E-4A82-9BA7-E0ED051118DE}" destId="{AE0862A9-6388-426A-9843-C993E2F0B5E6}" srcOrd="0" destOrd="0" presId="urn:microsoft.com/office/officeart/2005/8/layout/process3"/>
    <dgm:cxn modelId="{FD0DE854-B10B-4C27-A145-CB4923D2874D}" type="presOf" srcId="{98AA0106-C7DC-4EC2-B856-637A36224255}" destId="{72103332-C92E-43CA-8413-655781BE3C41}" srcOrd="1" destOrd="0" presId="urn:microsoft.com/office/officeart/2005/8/layout/process3"/>
    <dgm:cxn modelId="{A3DC3E8C-2825-4759-BBB5-DEE57745AF08}" type="presOf" srcId="{232F7C0F-5C4A-483A-821A-597783DB653F}" destId="{EF659FA4-F930-46C7-A061-41AD58FCE201}" srcOrd="0" destOrd="0" presId="urn:microsoft.com/office/officeart/2005/8/layout/process3"/>
    <dgm:cxn modelId="{416B88EF-851F-46A4-86A4-AB6A24E780F6}" type="presParOf" srcId="{AE0862A9-6388-426A-9843-C993E2F0B5E6}" destId="{1C1FCD8F-A077-4EAE-BA11-C682479E74E4}" srcOrd="0" destOrd="0" presId="urn:microsoft.com/office/officeart/2005/8/layout/process3"/>
    <dgm:cxn modelId="{2FA761F7-A6F1-462B-A10F-D07DC99F2B7A}" type="presParOf" srcId="{1C1FCD8F-A077-4EAE-BA11-C682479E74E4}" destId="{D7745354-DC36-4C74-8299-912B86181BC8}" srcOrd="0" destOrd="0" presId="urn:microsoft.com/office/officeart/2005/8/layout/process3"/>
    <dgm:cxn modelId="{1FDA8C0B-0F26-4A93-883F-85F1E879D045}" type="presParOf" srcId="{1C1FCD8F-A077-4EAE-BA11-C682479E74E4}" destId="{DB38E7DA-A50A-41E7-B695-9CB449DB7598}" srcOrd="1" destOrd="0" presId="urn:microsoft.com/office/officeart/2005/8/layout/process3"/>
    <dgm:cxn modelId="{822A2619-1D72-43FB-BA30-3F67BBFFA882}" type="presParOf" srcId="{1C1FCD8F-A077-4EAE-BA11-C682479E74E4}" destId="{D816B60B-4929-4739-B6B6-9A60FF5B29A5}" srcOrd="2" destOrd="0" presId="urn:microsoft.com/office/officeart/2005/8/layout/process3"/>
    <dgm:cxn modelId="{CC231CFB-E799-4D2B-8F0F-8058E5BEC78D}" type="presParOf" srcId="{AE0862A9-6388-426A-9843-C993E2F0B5E6}" destId="{EF659FA4-F930-46C7-A061-41AD58FCE201}" srcOrd="1" destOrd="0" presId="urn:microsoft.com/office/officeart/2005/8/layout/process3"/>
    <dgm:cxn modelId="{07CC7593-7B1D-4BBA-892B-67D015728312}" type="presParOf" srcId="{EF659FA4-F930-46C7-A061-41AD58FCE201}" destId="{5A290042-1BB3-4AB3-91DC-9C0949A4D7DD}" srcOrd="0" destOrd="0" presId="urn:microsoft.com/office/officeart/2005/8/layout/process3"/>
    <dgm:cxn modelId="{51DE0E9B-E745-4AEB-AD50-933333867BBF}" type="presParOf" srcId="{AE0862A9-6388-426A-9843-C993E2F0B5E6}" destId="{54B3E14D-20EB-439C-BEF1-234841366D2B}" srcOrd="2" destOrd="0" presId="urn:microsoft.com/office/officeart/2005/8/layout/process3"/>
    <dgm:cxn modelId="{EBD701C4-3484-4E94-87F7-AC5445265B60}" type="presParOf" srcId="{54B3E14D-20EB-439C-BEF1-234841366D2B}" destId="{F35E6DC6-3BF3-4306-8288-3DEE55AD6A9E}" srcOrd="0" destOrd="0" presId="urn:microsoft.com/office/officeart/2005/8/layout/process3"/>
    <dgm:cxn modelId="{9F695A90-CB19-47B7-AB09-8831F3F0C949}" type="presParOf" srcId="{54B3E14D-20EB-439C-BEF1-234841366D2B}" destId="{FA6F50FA-9AD5-49F4-8BA5-EFF8DB48C849}" srcOrd="1" destOrd="0" presId="urn:microsoft.com/office/officeart/2005/8/layout/process3"/>
    <dgm:cxn modelId="{260D3705-5F2F-4C57-A9CA-1A68159853AD}" type="presParOf" srcId="{54B3E14D-20EB-439C-BEF1-234841366D2B}" destId="{0B5317DF-386D-47C6-B22B-F8B8A39A8AD8}" srcOrd="2" destOrd="0" presId="urn:microsoft.com/office/officeart/2005/8/layout/process3"/>
    <dgm:cxn modelId="{96ECE4D5-DCE6-4631-855A-FAB410B0A360}" type="presParOf" srcId="{AE0862A9-6388-426A-9843-C993E2F0B5E6}" destId="{08142F07-CEE8-4398-93C3-ED151D65DF03}" srcOrd="3" destOrd="0" presId="urn:microsoft.com/office/officeart/2005/8/layout/process3"/>
    <dgm:cxn modelId="{1A7B522E-2F3D-496E-9194-DF04562B1F39}" type="presParOf" srcId="{08142F07-CEE8-4398-93C3-ED151D65DF03}" destId="{F66AEA6F-E36A-4326-B765-1C056541C7B2}" srcOrd="0" destOrd="0" presId="urn:microsoft.com/office/officeart/2005/8/layout/process3"/>
    <dgm:cxn modelId="{2F241A44-DFCE-4540-A12C-EB0D1F2284A4}" type="presParOf" srcId="{AE0862A9-6388-426A-9843-C993E2F0B5E6}" destId="{C55946AB-D6F3-4DAD-8E19-D57BEF68EC95}" srcOrd="4" destOrd="0" presId="urn:microsoft.com/office/officeart/2005/8/layout/process3"/>
    <dgm:cxn modelId="{4689E0BE-6588-4769-B9DF-A821494CC418}" type="presParOf" srcId="{C55946AB-D6F3-4DAD-8E19-D57BEF68EC95}" destId="{DC961F4E-3AA3-4994-99D6-048D14C614BC}" srcOrd="0" destOrd="0" presId="urn:microsoft.com/office/officeart/2005/8/layout/process3"/>
    <dgm:cxn modelId="{193E676F-0EF1-4082-8317-B9F905CEBE02}" type="presParOf" srcId="{C55946AB-D6F3-4DAD-8E19-D57BEF68EC95}" destId="{72103332-C92E-43CA-8413-655781BE3C41}" srcOrd="1" destOrd="0" presId="urn:microsoft.com/office/officeart/2005/8/layout/process3"/>
    <dgm:cxn modelId="{DB13227C-B77C-4EBC-B92A-D233B2B052E1}" type="presParOf" srcId="{C55946AB-D6F3-4DAD-8E19-D57BEF68EC95}" destId="{B13478CE-DB58-4E1A-96BE-E3B07C2357E9}" srcOrd="2" destOrd="0" presId="urn:microsoft.com/office/officeart/2005/8/layout/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r>
            <a:rPr lang="en-GB" dirty="0" smtClean="0"/>
            <a:t>Description</a:t>
          </a:r>
          <a:endParaRPr lang="en-GB" dirty="0"/>
        </a:p>
      </dgm:t>
    </dgm:pt>
    <dgm:pt modelId="{A34EB71A-304A-4BD0-B233-4B4C330DA539}" cxnId="{2CF37A98-12DD-4F86-A09F-8DC285E1700D}" type="parTrans">
      <dgm:prSet/>
      <dgm:spPr/>
      <dgm:t>
        <a:bodyPr/>
        <a:lstStyle/>
        <a:p>
          <a:endParaRPr lang="en-GB"/>
        </a:p>
      </dgm:t>
    </dgm:pt>
    <dgm:pt modelId="{232F7C0F-5C4A-483A-821A-597783DB653F}" cxnId="{2CF37A98-12DD-4F86-A09F-8DC285E1700D}" type="sibTrans">
      <dgm:prSet/>
      <dgm:spPr/>
      <dgm:t>
        <a:bodyPr/>
        <a:lstStyle/>
        <a:p>
          <a:endParaRPr lang="en-GB"/>
        </a:p>
      </dgm:t>
    </dgm:pt>
    <dgm:pt modelId="{7D2F4D4A-9A10-49C1-A5F1-701838DE3561}">
      <dgm:prSet phldrT="[Text]"/>
      <dgm:spPr/>
      <dgm:t>
        <a:bodyPr/>
        <a:lstStyle/>
        <a:p>
          <a:r>
            <a:rPr lang="en-GB" dirty="0" smtClean="0"/>
            <a:t>What?</a:t>
          </a:r>
          <a:endParaRPr lang="en-GB" dirty="0"/>
        </a:p>
      </dgm:t>
    </dgm:pt>
    <dgm:pt modelId="{3B5FFEF1-7F9C-4571-86ED-E2C8A760BBB3}" cxnId="{2B2636C1-D54E-461A-BCE1-80FF52225CF7}" type="parTrans">
      <dgm:prSet/>
      <dgm:spPr/>
      <dgm:t>
        <a:bodyPr/>
        <a:lstStyle/>
        <a:p>
          <a:endParaRPr lang="en-GB"/>
        </a:p>
      </dgm:t>
    </dgm:pt>
    <dgm:pt modelId="{5DEFC134-C9F4-4DDC-8B01-4CCAF7ADA0AC}" cxnId="{2B2636C1-D54E-461A-BCE1-80FF52225CF7}" type="sibTrans">
      <dgm:prSet/>
      <dgm:spPr/>
      <dgm:t>
        <a:bodyPr/>
        <a:lstStyle/>
        <a:p>
          <a:endParaRPr lang="en-GB"/>
        </a:p>
      </dgm:t>
    </dgm:pt>
    <dgm:pt modelId="{09D49D8D-14D6-4FBE-91BA-4898C3FE5D30}">
      <dgm:prSet phldrT="[Text]"/>
      <dgm:spPr/>
      <dgm:t>
        <a:bodyPr/>
        <a:lstStyle/>
        <a:p>
          <a:r>
            <a:rPr lang="en-GB" dirty="0" smtClean="0"/>
            <a:t>Analysis</a:t>
          </a:r>
          <a:endParaRPr lang="en-GB" dirty="0"/>
        </a:p>
      </dgm:t>
    </dgm:pt>
    <dgm:pt modelId="{C41EA70B-0FD0-456A-B9A3-2C24258511A4}" cxnId="{9F9408DB-7B19-44FC-8003-3FB46806634A}" type="parTrans">
      <dgm:prSet/>
      <dgm:spPr/>
      <dgm:t>
        <a:bodyPr/>
        <a:lstStyle/>
        <a:p>
          <a:endParaRPr lang="en-GB"/>
        </a:p>
      </dgm:t>
    </dgm:pt>
    <dgm:pt modelId="{3A3F8050-F490-48EC-A6C0-4C61772D0D84}" cxnId="{9F9408DB-7B19-44FC-8003-3FB46806634A}" type="sibTrans">
      <dgm:prSet/>
      <dgm:spPr/>
      <dgm:t>
        <a:bodyPr/>
        <a:lstStyle/>
        <a:p>
          <a:endParaRPr lang="en-GB"/>
        </a:p>
      </dgm:t>
    </dgm:pt>
    <dgm:pt modelId="{9195F490-763B-466C-A2E3-06FB2EDFB13A}">
      <dgm:prSet phldrT="[Text]"/>
      <dgm:spPr/>
      <dgm:t>
        <a:bodyPr/>
        <a:lstStyle/>
        <a:p>
          <a:r>
            <a:rPr lang="en-GB" dirty="0" smtClean="0"/>
            <a:t>Why?</a:t>
          </a:r>
          <a:endParaRPr lang="en-GB" dirty="0"/>
        </a:p>
      </dgm:t>
    </dgm:pt>
    <dgm:pt modelId="{FAC99098-2F7E-4A5D-8E2C-7A845E998EED}" cxnId="{EAC95E01-6342-4656-AE2F-CB115AF4445B}" type="parTrans">
      <dgm:prSet/>
      <dgm:spPr/>
      <dgm:t>
        <a:bodyPr/>
        <a:lstStyle/>
        <a:p>
          <a:endParaRPr lang="en-GB"/>
        </a:p>
      </dgm:t>
    </dgm:pt>
    <dgm:pt modelId="{1980C578-1413-4805-9E5C-57BD703B6150}" cxnId="{EAC95E01-6342-4656-AE2F-CB115AF4445B}" type="sibTrans">
      <dgm:prSet/>
      <dgm:spPr/>
      <dgm:t>
        <a:bodyPr/>
        <a:lstStyle/>
        <a:p>
          <a:endParaRPr lang="en-GB"/>
        </a:p>
      </dgm:t>
    </dgm:pt>
    <dgm:pt modelId="{98AA0106-C7DC-4EC2-B856-637A36224255}">
      <dgm:prSet phldrT="[Text]"/>
      <dgm:spPr/>
      <dgm:t>
        <a:bodyPr/>
        <a:lstStyle/>
        <a:p>
          <a:r>
            <a:rPr lang="en-GB" dirty="0" smtClean="0"/>
            <a:t>Evaluation</a:t>
          </a:r>
          <a:endParaRPr lang="en-GB" dirty="0"/>
        </a:p>
      </dgm:t>
    </dgm:pt>
    <dgm:pt modelId="{C1F93284-353F-479D-BDD5-52685B57D48F}" cxnId="{3D7C9804-FFC6-403B-B999-39E90AB340CA}" type="parTrans">
      <dgm:prSet/>
      <dgm:spPr/>
      <dgm:t>
        <a:bodyPr/>
        <a:lstStyle/>
        <a:p>
          <a:endParaRPr lang="en-GB"/>
        </a:p>
      </dgm:t>
    </dgm:pt>
    <dgm:pt modelId="{6FC261CA-A0E2-4544-BB8D-674495309E72}" cxnId="{3D7C9804-FFC6-403B-B999-39E90AB340CA}" type="sibTrans">
      <dgm:prSet/>
      <dgm:spPr/>
      <dgm:t>
        <a:bodyPr/>
        <a:lstStyle/>
        <a:p>
          <a:endParaRPr lang="en-GB"/>
        </a:p>
      </dgm:t>
    </dgm:pt>
    <dgm:pt modelId="{E2DDBF51-3963-414C-A918-36202108B10C}">
      <dgm:prSet phldrT="[Text]"/>
      <dgm:spPr/>
      <dgm:t>
        <a:bodyPr/>
        <a:lstStyle/>
        <a:p>
          <a:r>
            <a:rPr lang="en-GB" dirty="0" smtClean="0"/>
            <a:t>So what?</a:t>
          </a:r>
          <a:endParaRPr lang="en-GB" dirty="0"/>
        </a:p>
      </dgm:t>
    </dgm:pt>
    <dgm:pt modelId="{3F4CE712-6477-44FA-8BCB-E0064234F9F2}" cxnId="{BA01E3E1-5913-4CBA-AF6F-9C3C7D3C6CED}" type="parTrans">
      <dgm:prSet/>
      <dgm:spPr/>
      <dgm:t>
        <a:bodyPr/>
        <a:lstStyle/>
        <a:p>
          <a:endParaRPr lang="en-GB"/>
        </a:p>
      </dgm:t>
    </dgm:pt>
    <dgm:pt modelId="{DD098756-7E7F-4E21-A8AF-14C7CEB8D210}" cxnId="{BA01E3E1-5913-4CBA-AF6F-9C3C7D3C6CED}" type="sibTrans">
      <dgm:prSet/>
      <dgm:spPr/>
      <dgm:t>
        <a:bodyPr/>
        <a:lstStyle/>
        <a:p>
          <a:endParaRPr lang="en-GB"/>
        </a:p>
      </dgm:t>
    </dgm:pt>
    <dgm:pt modelId="{80CC49A3-0318-4962-BE2C-EBD734E72001}">
      <dgm:prSet phldrT="[Text]"/>
      <dgm:spPr/>
      <dgm:t>
        <a:bodyPr/>
        <a:lstStyle/>
        <a:p>
          <a:r>
            <a:rPr lang="en-GB" dirty="0" smtClean="0"/>
            <a:t>Who?</a:t>
          </a:r>
          <a:endParaRPr lang="en-GB" dirty="0"/>
        </a:p>
      </dgm:t>
    </dgm:pt>
    <dgm:pt modelId="{F2C96377-0D85-434E-8E75-121F671A147B}" cxnId="{AAA51EF2-418C-4796-8E6A-5F6633BE25F6}" type="parTrans">
      <dgm:prSet/>
      <dgm:spPr/>
      <dgm:t>
        <a:bodyPr/>
        <a:lstStyle/>
        <a:p>
          <a:endParaRPr lang="en-GB"/>
        </a:p>
      </dgm:t>
    </dgm:pt>
    <dgm:pt modelId="{5D3FCD7E-C860-4B5F-BA43-DA9B31ABAD79}" cxnId="{AAA51EF2-418C-4796-8E6A-5F6633BE25F6}" type="sibTrans">
      <dgm:prSet/>
      <dgm:spPr/>
      <dgm:t>
        <a:bodyPr/>
        <a:lstStyle/>
        <a:p>
          <a:endParaRPr lang="en-GB"/>
        </a:p>
      </dgm:t>
    </dgm:pt>
    <dgm:pt modelId="{E55628FD-B648-4399-AA74-4A85741B9ACD}">
      <dgm:prSet phldrT="[Text]"/>
      <dgm:spPr/>
      <dgm:t>
        <a:bodyPr/>
        <a:lstStyle/>
        <a:p>
          <a:r>
            <a:rPr lang="en-GB" dirty="0" smtClean="0"/>
            <a:t>When?</a:t>
          </a:r>
          <a:endParaRPr lang="en-GB" dirty="0"/>
        </a:p>
      </dgm:t>
    </dgm:pt>
    <dgm:pt modelId="{5DF4A607-9C46-4E2F-BB68-F4F173B97CC5}" cxnId="{22E27115-7181-43EE-A521-F792B38D267D}" type="parTrans">
      <dgm:prSet/>
      <dgm:spPr/>
      <dgm:t>
        <a:bodyPr/>
        <a:lstStyle/>
        <a:p>
          <a:endParaRPr lang="en-GB"/>
        </a:p>
      </dgm:t>
    </dgm:pt>
    <dgm:pt modelId="{7025D03B-9413-4D00-A7E8-FCD1216DC3AA}" cxnId="{22E27115-7181-43EE-A521-F792B38D267D}" type="sibTrans">
      <dgm:prSet/>
      <dgm:spPr/>
      <dgm:t>
        <a:bodyPr/>
        <a:lstStyle/>
        <a:p>
          <a:endParaRPr lang="en-GB"/>
        </a:p>
      </dgm:t>
    </dgm:pt>
    <dgm:pt modelId="{B1DA1392-F6CE-4B76-9695-13E2FEDF3F24}">
      <dgm:prSet phldrT="[Text]"/>
      <dgm:spPr/>
      <dgm:t>
        <a:bodyPr/>
        <a:lstStyle/>
        <a:p>
          <a:r>
            <a:rPr lang="en-GB" dirty="0" smtClean="0"/>
            <a:t>Where?</a:t>
          </a:r>
          <a:endParaRPr lang="en-GB" dirty="0"/>
        </a:p>
      </dgm:t>
    </dgm:pt>
    <dgm:pt modelId="{049ACAC9-5297-4741-9C8A-3A502DFA1447}" cxnId="{46224865-EF71-4C0C-A9B5-637DF4CCFC41}" type="parTrans">
      <dgm:prSet/>
      <dgm:spPr/>
      <dgm:t>
        <a:bodyPr/>
        <a:lstStyle/>
        <a:p>
          <a:endParaRPr lang="en-GB"/>
        </a:p>
      </dgm:t>
    </dgm:pt>
    <dgm:pt modelId="{7259AD8D-6BCE-4B1E-AC8A-94EC053F1D5D}" cxnId="{46224865-EF71-4C0C-A9B5-637DF4CCFC41}" type="sibTrans">
      <dgm:prSet/>
      <dgm:spPr/>
      <dgm:t>
        <a:bodyPr/>
        <a:lstStyle/>
        <a:p>
          <a:endParaRPr lang="en-GB"/>
        </a:p>
      </dgm:t>
    </dgm:pt>
    <dgm:pt modelId="{B4C86D4A-426B-43E7-956B-A6624C572CAE}">
      <dgm:prSet phldrT="[Text]"/>
      <dgm:spPr/>
      <dgm:t>
        <a:bodyPr/>
        <a:lstStyle/>
        <a:p>
          <a:r>
            <a:rPr lang="en-GB" dirty="0" smtClean="0"/>
            <a:t>How?</a:t>
          </a:r>
          <a:endParaRPr lang="en-GB" dirty="0"/>
        </a:p>
      </dgm:t>
    </dgm:pt>
    <dgm:pt modelId="{BC48C92C-05F3-4C04-A6CD-79B31D8BACDD}" cxnId="{42F3958E-FB54-4448-B94D-24BB52438718}" type="parTrans">
      <dgm:prSet/>
      <dgm:spPr/>
      <dgm:t>
        <a:bodyPr/>
        <a:lstStyle/>
        <a:p>
          <a:endParaRPr lang="en-GB"/>
        </a:p>
      </dgm:t>
    </dgm:pt>
    <dgm:pt modelId="{9BEAF161-C3BE-4D0B-92AF-68C076CCC29D}" cxnId="{42F3958E-FB54-4448-B94D-24BB52438718}" type="sibTrans">
      <dgm:prSet/>
      <dgm:spPr/>
      <dgm:t>
        <a:bodyPr/>
        <a:lstStyle/>
        <a:p>
          <a:endParaRPr lang="en-GB"/>
        </a:p>
      </dgm:t>
    </dgm:pt>
    <dgm:pt modelId="{F27102BD-7C23-4197-BB51-5016C888D49A}">
      <dgm:prSet phldrT="[Text]"/>
      <dgm:spPr/>
      <dgm:t>
        <a:bodyPr/>
        <a:lstStyle/>
        <a:p>
          <a:r>
            <a:rPr lang="en-GB" dirty="0" smtClean="0"/>
            <a:t>What if?</a:t>
          </a:r>
          <a:endParaRPr lang="en-GB" dirty="0"/>
        </a:p>
      </dgm:t>
    </dgm:pt>
    <dgm:pt modelId="{38966307-4024-42E0-A495-83856634F74D}" cxnId="{3CF9FE43-767D-4814-B393-82F3E4FC4E80}" type="parTrans">
      <dgm:prSet/>
      <dgm:spPr/>
      <dgm:t>
        <a:bodyPr/>
        <a:lstStyle/>
        <a:p>
          <a:endParaRPr lang="en-GB"/>
        </a:p>
      </dgm:t>
    </dgm:pt>
    <dgm:pt modelId="{FC1ED71F-4ACE-41C0-B65A-02BE8A15F304}" cxnId="{3CF9FE43-767D-4814-B393-82F3E4FC4E80}" type="sibTrans">
      <dgm:prSet/>
      <dgm:spPr/>
      <dgm:t>
        <a:bodyPr/>
        <a:lstStyle/>
        <a:p>
          <a:endParaRPr lang="en-GB"/>
        </a:p>
      </dgm:t>
    </dgm:pt>
    <dgm:pt modelId="{86E8F9B3-1CA0-4CE6-A248-DBB7D7A641A0}">
      <dgm:prSet phldrT="[Text]"/>
      <dgm:spPr/>
      <dgm:t>
        <a:bodyPr/>
        <a:lstStyle/>
        <a:p>
          <a:r>
            <a:rPr lang="en-GB" dirty="0" smtClean="0"/>
            <a:t>What next?</a:t>
          </a:r>
          <a:endParaRPr lang="en-GB" dirty="0"/>
        </a:p>
      </dgm:t>
    </dgm:pt>
    <dgm:pt modelId="{5982ED72-EC59-4EC6-9A49-37BF27231CC7}" cxnId="{70863447-B978-4557-B1C5-0A02BE5FF600}" type="parTrans">
      <dgm:prSet/>
      <dgm:spPr/>
      <dgm:t>
        <a:bodyPr/>
        <a:lstStyle/>
        <a:p>
          <a:endParaRPr lang="en-GB"/>
        </a:p>
      </dgm:t>
    </dgm:pt>
    <dgm:pt modelId="{98354EEB-A323-43B3-88F2-364763FDAD3A}" cxnId="{70863447-B978-4557-B1C5-0A02BE5FF600}" type="sibTrans">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t>
        <a:bodyPr/>
        <a:lstStyle/>
        <a:p>
          <a:endParaRPr lang="en-GB"/>
        </a:p>
      </dgm:t>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3">
        <dgm:presLayoutVars>
          <dgm:chMax val="0"/>
          <dgm:chPref val="0"/>
          <dgm:bulletEnabled val="1"/>
        </dgm:presLayoutVars>
      </dgm:prSet>
      <dgm:spPr/>
      <dgm:t>
        <a:bodyPr/>
        <a:lstStyle/>
        <a:p>
          <a:endParaRPr lang="en-GB"/>
        </a:p>
      </dgm:t>
    </dgm:pt>
    <dgm:pt modelId="{DB38E7DA-A50A-41E7-B695-9CB449DB7598}" type="pres">
      <dgm:prSet presAssocID="{A0513DA6-A0B2-40C4-B473-3BE389FCA7DC}" presName="parSh" presStyleLbl="node1" presStyleIdx="0" presStyleCnt="3"/>
      <dgm:spPr/>
      <dgm:t>
        <a:bodyPr/>
        <a:lstStyle/>
        <a:p>
          <a:endParaRPr lang="en-GB"/>
        </a:p>
      </dgm:t>
    </dgm:pt>
    <dgm:pt modelId="{D816B60B-4929-4739-B6B6-9A60FF5B29A5}" type="pres">
      <dgm:prSet presAssocID="{A0513DA6-A0B2-40C4-B473-3BE389FCA7DC}" presName="desTx" presStyleLbl="fgAcc1" presStyleIdx="0" presStyleCnt="3">
        <dgm:presLayoutVars>
          <dgm:bulletEnabled val="1"/>
        </dgm:presLayoutVars>
      </dgm:prSet>
      <dgm:spPr/>
      <dgm:t>
        <a:bodyPr/>
        <a:lstStyle/>
        <a:p>
          <a:endParaRPr lang="en-GB"/>
        </a:p>
      </dgm:t>
    </dgm:pt>
    <dgm:pt modelId="{EF659FA4-F930-46C7-A061-41AD58FCE201}" type="pres">
      <dgm:prSet presAssocID="{232F7C0F-5C4A-483A-821A-597783DB653F}" presName="sibTrans" presStyleLbl="sibTrans2D1" presStyleIdx="0" presStyleCnt="2"/>
      <dgm:spPr/>
      <dgm:t>
        <a:bodyPr/>
        <a:lstStyle/>
        <a:p>
          <a:endParaRPr lang="en-GB"/>
        </a:p>
      </dgm:t>
    </dgm:pt>
    <dgm:pt modelId="{5A290042-1BB3-4AB3-91DC-9C0949A4D7DD}" type="pres">
      <dgm:prSet presAssocID="{232F7C0F-5C4A-483A-821A-597783DB653F}" presName="connTx" presStyleLbl="sibTrans2D1" presStyleIdx="0" presStyleCnt="2"/>
      <dgm:spPr/>
      <dgm:t>
        <a:bodyPr/>
        <a:lstStyle/>
        <a:p>
          <a:endParaRPr lang="en-GB"/>
        </a:p>
      </dgm:t>
    </dgm:pt>
    <dgm:pt modelId="{54B3E14D-20EB-439C-BEF1-234841366D2B}" type="pres">
      <dgm:prSet presAssocID="{09D49D8D-14D6-4FBE-91BA-4898C3FE5D30}" presName="composite" presStyleCnt="0"/>
      <dgm:spPr/>
    </dgm:pt>
    <dgm:pt modelId="{F35E6DC6-3BF3-4306-8288-3DEE55AD6A9E}" type="pres">
      <dgm:prSet presAssocID="{09D49D8D-14D6-4FBE-91BA-4898C3FE5D30}" presName="parTx" presStyleLbl="node1" presStyleIdx="0" presStyleCnt="3">
        <dgm:presLayoutVars>
          <dgm:chMax val="0"/>
          <dgm:chPref val="0"/>
          <dgm:bulletEnabled val="1"/>
        </dgm:presLayoutVars>
      </dgm:prSet>
      <dgm:spPr/>
      <dgm:t>
        <a:bodyPr/>
        <a:lstStyle/>
        <a:p>
          <a:endParaRPr lang="en-GB"/>
        </a:p>
      </dgm:t>
    </dgm:pt>
    <dgm:pt modelId="{FA6F50FA-9AD5-49F4-8BA5-EFF8DB48C849}" type="pres">
      <dgm:prSet presAssocID="{09D49D8D-14D6-4FBE-91BA-4898C3FE5D30}" presName="parSh" presStyleLbl="node1" presStyleIdx="1" presStyleCnt="3"/>
      <dgm:spPr/>
      <dgm:t>
        <a:bodyPr/>
        <a:lstStyle/>
        <a:p>
          <a:endParaRPr lang="en-GB"/>
        </a:p>
      </dgm:t>
    </dgm:pt>
    <dgm:pt modelId="{0B5317DF-386D-47C6-B22B-F8B8A39A8AD8}" type="pres">
      <dgm:prSet presAssocID="{09D49D8D-14D6-4FBE-91BA-4898C3FE5D30}" presName="desTx" presStyleLbl="fgAcc1" presStyleIdx="1" presStyleCnt="3">
        <dgm:presLayoutVars>
          <dgm:bulletEnabled val="1"/>
        </dgm:presLayoutVars>
      </dgm:prSet>
      <dgm:spPr/>
      <dgm:t>
        <a:bodyPr/>
        <a:lstStyle/>
        <a:p>
          <a:endParaRPr lang="en-GB"/>
        </a:p>
      </dgm:t>
    </dgm:pt>
    <dgm:pt modelId="{08142F07-CEE8-4398-93C3-ED151D65DF03}" type="pres">
      <dgm:prSet presAssocID="{3A3F8050-F490-48EC-A6C0-4C61772D0D84}" presName="sibTrans" presStyleLbl="sibTrans2D1" presStyleIdx="1" presStyleCnt="2"/>
      <dgm:spPr/>
      <dgm:t>
        <a:bodyPr/>
        <a:lstStyle/>
        <a:p>
          <a:endParaRPr lang="en-GB"/>
        </a:p>
      </dgm:t>
    </dgm:pt>
    <dgm:pt modelId="{F66AEA6F-E36A-4326-B765-1C056541C7B2}" type="pres">
      <dgm:prSet presAssocID="{3A3F8050-F490-48EC-A6C0-4C61772D0D84}" presName="connTx" presStyleLbl="sibTrans2D1" presStyleIdx="1" presStyleCnt="2"/>
      <dgm:spPr/>
      <dgm:t>
        <a:bodyPr/>
        <a:lstStyle/>
        <a:p>
          <a:endParaRPr lang="en-GB"/>
        </a:p>
      </dgm:t>
    </dgm:pt>
    <dgm:pt modelId="{C55946AB-D6F3-4DAD-8E19-D57BEF68EC95}" type="pres">
      <dgm:prSet presAssocID="{98AA0106-C7DC-4EC2-B856-637A36224255}" presName="composite" presStyleCnt="0"/>
      <dgm:spPr/>
    </dgm:pt>
    <dgm:pt modelId="{DC961F4E-3AA3-4994-99D6-048D14C614BC}" type="pres">
      <dgm:prSet presAssocID="{98AA0106-C7DC-4EC2-B856-637A36224255}" presName="parTx" presStyleLbl="node1" presStyleIdx="1" presStyleCnt="3">
        <dgm:presLayoutVars>
          <dgm:chMax val="0"/>
          <dgm:chPref val="0"/>
          <dgm:bulletEnabled val="1"/>
        </dgm:presLayoutVars>
      </dgm:prSet>
      <dgm:spPr/>
      <dgm:t>
        <a:bodyPr/>
        <a:lstStyle/>
        <a:p>
          <a:endParaRPr lang="en-GB"/>
        </a:p>
      </dgm:t>
    </dgm:pt>
    <dgm:pt modelId="{72103332-C92E-43CA-8413-655781BE3C41}" type="pres">
      <dgm:prSet presAssocID="{98AA0106-C7DC-4EC2-B856-637A36224255}" presName="parSh" presStyleLbl="node1" presStyleIdx="2" presStyleCnt="3"/>
      <dgm:spPr/>
      <dgm:t>
        <a:bodyPr/>
        <a:lstStyle/>
        <a:p>
          <a:endParaRPr lang="en-GB"/>
        </a:p>
      </dgm:t>
    </dgm:pt>
    <dgm:pt modelId="{B13478CE-DB58-4E1A-96BE-E3B07C2357E9}" type="pres">
      <dgm:prSet presAssocID="{98AA0106-C7DC-4EC2-B856-637A36224255}" presName="desTx" presStyleLbl="fgAcc1" presStyleIdx="2" presStyleCnt="3">
        <dgm:presLayoutVars>
          <dgm:bulletEnabled val="1"/>
        </dgm:presLayoutVars>
      </dgm:prSet>
      <dgm:spPr/>
      <dgm:t>
        <a:bodyPr/>
        <a:lstStyle/>
        <a:p>
          <a:endParaRPr lang="en-GB"/>
        </a:p>
      </dgm:t>
    </dgm:pt>
  </dgm:ptLst>
  <dgm:cxnLst>
    <dgm:cxn modelId="{FFCE0A72-C360-4672-B495-E4E2A9CD4D77}" type="presOf" srcId="{B4C86D4A-426B-43E7-956B-A6624C572CAE}" destId="{0B5317DF-386D-47C6-B22B-F8B8A39A8AD8}" srcOrd="0" destOrd="1" presId="urn:microsoft.com/office/officeart/2005/8/layout/process3"/>
    <dgm:cxn modelId="{BA01E3E1-5913-4CBA-AF6F-9C3C7D3C6CED}" srcId="{98AA0106-C7DC-4EC2-B856-637A36224255}" destId="{E2DDBF51-3963-414C-A918-36202108B10C}" srcOrd="0" destOrd="0" parTransId="{3F4CE712-6477-44FA-8BCB-E0064234F9F2}" sibTransId="{DD098756-7E7F-4E21-A8AF-14C7CEB8D210}"/>
    <dgm:cxn modelId="{1CBC6446-1B7A-4ABA-9535-45FA748337E4}" type="presOf" srcId="{09D49D8D-14D6-4FBE-91BA-4898C3FE5D30}" destId="{F35E6DC6-3BF3-4306-8288-3DEE55AD6A9E}" srcOrd="0" destOrd="0" presId="urn:microsoft.com/office/officeart/2005/8/layout/process3"/>
    <dgm:cxn modelId="{AAA51EF2-418C-4796-8E6A-5F6633BE25F6}" srcId="{A0513DA6-A0B2-40C4-B473-3BE389FCA7DC}" destId="{80CC49A3-0318-4962-BE2C-EBD734E72001}" srcOrd="1" destOrd="0" parTransId="{F2C96377-0D85-434E-8E75-121F671A147B}" sibTransId="{5D3FCD7E-C860-4B5F-BA43-DA9B31ABAD79}"/>
    <dgm:cxn modelId="{58C1D9CE-8F61-4402-A0EA-2AA49910EAD6}" type="presOf" srcId="{F27102BD-7C23-4197-BB51-5016C888D49A}" destId="{0B5317DF-386D-47C6-B22B-F8B8A39A8AD8}" srcOrd="0" destOrd="2" presId="urn:microsoft.com/office/officeart/2005/8/layout/process3"/>
    <dgm:cxn modelId="{3CF9FE43-767D-4814-B393-82F3E4FC4E80}" srcId="{09D49D8D-14D6-4FBE-91BA-4898C3FE5D30}" destId="{F27102BD-7C23-4197-BB51-5016C888D49A}" srcOrd="2" destOrd="0" parTransId="{38966307-4024-42E0-A495-83856634F74D}" sibTransId="{FC1ED71F-4ACE-41C0-B65A-02BE8A15F304}"/>
    <dgm:cxn modelId="{22E27115-7181-43EE-A521-F792B38D267D}" srcId="{A0513DA6-A0B2-40C4-B473-3BE389FCA7DC}" destId="{E55628FD-B648-4399-AA74-4A85741B9ACD}" srcOrd="2" destOrd="0" parTransId="{5DF4A607-9C46-4E2F-BB68-F4F173B97CC5}" sibTransId="{7025D03B-9413-4D00-A7E8-FCD1216DC3AA}"/>
    <dgm:cxn modelId="{5A5B6013-A0FD-481E-8967-395E853C3E3E}" type="presOf" srcId="{7D2F4D4A-9A10-49C1-A5F1-701838DE3561}" destId="{D816B60B-4929-4739-B6B6-9A60FF5B29A5}" srcOrd="0" destOrd="0" presId="urn:microsoft.com/office/officeart/2005/8/layout/process3"/>
    <dgm:cxn modelId="{E68308C3-5AC4-4CD2-BF3E-A5F6D1A00017}" type="presOf" srcId="{A0513DA6-A0B2-40C4-B473-3BE389FCA7DC}" destId="{D7745354-DC36-4C74-8299-912B86181BC8}" srcOrd="0" destOrd="0" presId="urn:microsoft.com/office/officeart/2005/8/layout/process3"/>
    <dgm:cxn modelId="{179BC761-7F4C-48D8-ADB9-F2BE12C97FB6}" type="presOf" srcId="{9195F490-763B-466C-A2E3-06FB2EDFB13A}" destId="{0B5317DF-386D-47C6-B22B-F8B8A39A8AD8}" srcOrd="0" destOrd="0" presId="urn:microsoft.com/office/officeart/2005/8/layout/process3"/>
    <dgm:cxn modelId="{FA3345ED-AD15-4512-B9EA-D59ACE2E606E}" type="presOf" srcId="{E55628FD-B648-4399-AA74-4A85741B9ACD}" destId="{D816B60B-4929-4739-B6B6-9A60FF5B29A5}" srcOrd="0" destOrd="2" presId="urn:microsoft.com/office/officeart/2005/8/layout/process3"/>
    <dgm:cxn modelId="{42F3958E-FB54-4448-B94D-24BB52438718}" srcId="{09D49D8D-14D6-4FBE-91BA-4898C3FE5D30}" destId="{B4C86D4A-426B-43E7-956B-A6624C572CAE}" srcOrd="1" destOrd="0" parTransId="{BC48C92C-05F3-4C04-A6CD-79B31D8BACDD}" sibTransId="{9BEAF161-C3BE-4D0B-92AF-68C076CCC29D}"/>
    <dgm:cxn modelId="{7D32F6E4-A307-4A89-B26D-E385856E6965}" type="presOf" srcId="{3A3F8050-F490-48EC-A6C0-4C61772D0D84}" destId="{F66AEA6F-E36A-4326-B765-1C056541C7B2}" srcOrd="1" destOrd="0" presId="urn:microsoft.com/office/officeart/2005/8/layout/process3"/>
    <dgm:cxn modelId="{3D7C9804-FFC6-403B-B999-39E90AB340CA}" srcId="{D6880AB8-C33E-4A82-9BA7-E0ED051118DE}" destId="{98AA0106-C7DC-4EC2-B856-637A36224255}" srcOrd="2" destOrd="0" parTransId="{C1F93284-353F-479D-BDD5-52685B57D48F}" sibTransId="{6FC261CA-A0E2-4544-BB8D-674495309E72}"/>
    <dgm:cxn modelId="{2B2636C1-D54E-461A-BCE1-80FF52225CF7}" srcId="{A0513DA6-A0B2-40C4-B473-3BE389FCA7DC}" destId="{7D2F4D4A-9A10-49C1-A5F1-701838DE3561}" srcOrd="0" destOrd="0" parTransId="{3B5FFEF1-7F9C-4571-86ED-E2C8A760BBB3}" sibTransId="{5DEFC134-C9F4-4DDC-8B01-4CCAF7ADA0AC}"/>
    <dgm:cxn modelId="{A9BAC824-488F-407A-A0D7-65720D6F7A38}" type="presOf" srcId="{09D49D8D-14D6-4FBE-91BA-4898C3FE5D30}" destId="{FA6F50FA-9AD5-49F4-8BA5-EFF8DB48C849}" srcOrd="1" destOrd="0" presId="urn:microsoft.com/office/officeart/2005/8/layout/process3"/>
    <dgm:cxn modelId="{46224865-EF71-4C0C-A9B5-637DF4CCFC41}" srcId="{A0513DA6-A0B2-40C4-B473-3BE389FCA7DC}" destId="{B1DA1392-F6CE-4B76-9695-13E2FEDF3F24}" srcOrd="3" destOrd="0" parTransId="{049ACAC9-5297-4741-9C8A-3A502DFA1447}" sibTransId="{7259AD8D-6BCE-4B1E-AC8A-94EC053F1D5D}"/>
    <dgm:cxn modelId="{EAC95E01-6342-4656-AE2F-CB115AF4445B}" srcId="{09D49D8D-14D6-4FBE-91BA-4898C3FE5D30}" destId="{9195F490-763B-466C-A2E3-06FB2EDFB13A}" srcOrd="0" destOrd="0" parTransId="{FAC99098-2F7E-4A5D-8E2C-7A845E998EED}" sibTransId="{1980C578-1413-4805-9E5C-57BD703B6150}"/>
    <dgm:cxn modelId="{F790006E-8F94-4B6A-827D-52AD31C1DDDF}" type="presOf" srcId="{232F7C0F-5C4A-483A-821A-597783DB653F}" destId="{EF659FA4-F930-46C7-A061-41AD58FCE201}" srcOrd="0" destOrd="0" presId="urn:microsoft.com/office/officeart/2005/8/layout/process3"/>
    <dgm:cxn modelId="{D8F4AFE4-5DDA-470A-9A8F-EE48C9F76277}" type="presOf" srcId="{3A3F8050-F490-48EC-A6C0-4C61772D0D84}" destId="{08142F07-CEE8-4398-93C3-ED151D65DF03}" srcOrd="0" destOrd="0" presId="urn:microsoft.com/office/officeart/2005/8/layout/process3"/>
    <dgm:cxn modelId="{16A2D5A4-A4FA-4041-9EE0-6779BDB4305A}" type="presOf" srcId="{B1DA1392-F6CE-4B76-9695-13E2FEDF3F24}" destId="{D816B60B-4929-4739-B6B6-9A60FF5B29A5}" srcOrd="0" destOrd="3" presId="urn:microsoft.com/office/officeart/2005/8/layout/process3"/>
    <dgm:cxn modelId="{5096C152-EAA8-4C1C-A65F-C825A17EE2F2}" type="presOf" srcId="{232F7C0F-5C4A-483A-821A-597783DB653F}" destId="{5A290042-1BB3-4AB3-91DC-9C0949A4D7DD}" srcOrd="1" destOrd="0" presId="urn:microsoft.com/office/officeart/2005/8/layout/process3"/>
    <dgm:cxn modelId="{9F98E9B7-7595-426D-A11A-9EA0CCE93431}" type="presOf" srcId="{86E8F9B3-1CA0-4CE6-A248-DBB7D7A641A0}" destId="{B13478CE-DB58-4E1A-96BE-E3B07C2357E9}" srcOrd="0" destOrd="1" presId="urn:microsoft.com/office/officeart/2005/8/layout/process3"/>
    <dgm:cxn modelId="{D4E6531D-DD27-47A7-8A2D-1E579657E4B3}" type="presOf" srcId="{A0513DA6-A0B2-40C4-B473-3BE389FCA7DC}" destId="{DB38E7DA-A50A-41E7-B695-9CB449DB7598}" srcOrd="1" destOrd="0" presId="urn:microsoft.com/office/officeart/2005/8/layout/process3"/>
    <dgm:cxn modelId="{A8305227-0B63-4624-8968-0404FFDED951}" type="presOf" srcId="{98AA0106-C7DC-4EC2-B856-637A36224255}" destId="{72103332-C92E-43CA-8413-655781BE3C41}" srcOrd="1" destOrd="0" presId="urn:microsoft.com/office/officeart/2005/8/layout/process3"/>
    <dgm:cxn modelId="{01FD1A7F-F3DF-48CB-BF78-52AD044B613F}" type="presOf" srcId="{80CC49A3-0318-4962-BE2C-EBD734E72001}" destId="{D816B60B-4929-4739-B6B6-9A60FF5B29A5}" srcOrd="0" destOrd="1" presId="urn:microsoft.com/office/officeart/2005/8/layout/process3"/>
    <dgm:cxn modelId="{9F9408DB-7B19-44FC-8003-3FB46806634A}" srcId="{D6880AB8-C33E-4A82-9BA7-E0ED051118DE}" destId="{09D49D8D-14D6-4FBE-91BA-4898C3FE5D30}" srcOrd="1" destOrd="0" parTransId="{C41EA70B-0FD0-456A-B9A3-2C24258511A4}" sibTransId="{3A3F8050-F490-48EC-A6C0-4C61772D0D84}"/>
    <dgm:cxn modelId="{2CF37A98-12DD-4F86-A09F-8DC285E1700D}" srcId="{D6880AB8-C33E-4A82-9BA7-E0ED051118DE}" destId="{A0513DA6-A0B2-40C4-B473-3BE389FCA7DC}" srcOrd="0" destOrd="0" parTransId="{A34EB71A-304A-4BD0-B233-4B4C330DA539}" sibTransId="{232F7C0F-5C4A-483A-821A-597783DB653F}"/>
    <dgm:cxn modelId="{70863447-B978-4557-B1C5-0A02BE5FF600}" srcId="{98AA0106-C7DC-4EC2-B856-637A36224255}" destId="{86E8F9B3-1CA0-4CE6-A248-DBB7D7A641A0}" srcOrd="1" destOrd="0" parTransId="{5982ED72-EC59-4EC6-9A49-37BF27231CC7}" sibTransId="{98354EEB-A323-43B3-88F2-364763FDAD3A}"/>
    <dgm:cxn modelId="{91BB978F-8615-492E-8F48-6F053D5C00A2}" type="presOf" srcId="{D6880AB8-C33E-4A82-9BA7-E0ED051118DE}" destId="{AE0862A9-6388-426A-9843-C993E2F0B5E6}" srcOrd="0" destOrd="0" presId="urn:microsoft.com/office/officeart/2005/8/layout/process3"/>
    <dgm:cxn modelId="{57390B63-F712-4DB6-95D1-1DC45DD88622}" type="presOf" srcId="{E2DDBF51-3963-414C-A918-36202108B10C}" destId="{B13478CE-DB58-4E1A-96BE-E3B07C2357E9}" srcOrd="0" destOrd="0" presId="urn:microsoft.com/office/officeart/2005/8/layout/process3"/>
    <dgm:cxn modelId="{CC76FB7A-7223-4215-8288-373F04E7FFDE}" type="presOf" srcId="{98AA0106-C7DC-4EC2-B856-637A36224255}" destId="{DC961F4E-3AA3-4994-99D6-048D14C614BC}" srcOrd="0" destOrd="0" presId="urn:microsoft.com/office/officeart/2005/8/layout/process3"/>
    <dgm:cxn modelId="{6186D4EA-3D66-488E-9C2C-B928EAF72E52}" type="presParOf" srcId="{AE0862A9-6388-426A-9843-C993E2F0B5E6}" destId="{1C1FCD8F-A077-4EAE-BA11-C682479E74E4}" srcOrd="0" destOrd="0" presId="urn:microsoft.com/office/officeart/2005/8/layout/process3"/>
    <dgm:cxn modelId="{6138AB63-29E4-4A78-A1F9-19C1EB38FE80}" type="presParOf" srcId="{1C1FCD8F-A077-4EAE-BA11-C682479E74E4}" destId="{D7745354-DC36-4C74-8299-912B86181BC8}" srcOrd="0" destOrd="0" presId="urn:microsoft.com/office/officeart/2005/8/layout/process3"/>
    <dgm:cxn modelId="{696E4A09-54FB-4454-8055-A0173F22A9A4}" type="presParOf" srcId="{1C1FCD8F-A077-4EAE-BA11-C682479E74E4}" destId="{DB38E7DA-A50A-41E7-B695-9CB449DB7598}" srcOrd="1" destOrd="0" presId="urn:microsoft.com/office/officeart/2005/8/layout/process3"/>
    <dgm:cxn modelId="{4EC5F0B1-102A-4CF3-A1F7-258DD380CA07}" type="presParOf" srcId="{1C1FCD8F-A077-4EAE-BA11-C682479E74E4}" destId="{D816B60B-4929-4739-B6B6-9A60FF5B29A5}" srcOrd="2" destOrd="0" presId="urn:microsoft.com/office/officeart/2005/8/layout/process3"/>
    <dgm:cxn modelId="{B7135B41-395F-4E1E-98D4-5417A4EFD817}" type="presParOf" srcId="{AE0862A9-6388-426A-9843-C993E2F0B5E6}" destId="{EF659FA4-F930-46C7-A061-41AD58FCE201}" srcOrd="1" destOrd="0" presId="urn:microsoft.com/office/officeart/2005/8/layout/process3"/>
    <dgm:cxn modelId="{B392D600-D743-417D-9212-8075B40680DD}" type="presParOf" srcId="{EF659FA4-F930-46C7-A061-41AD58FCE201}" destId="{5A290042-1BB3-4AB3-91DC-9C0949A4D7DD}" srcOrd="0" destOrd="0" presId="urn:microsoft.com/office/officeart/2005/8/layout/process3"/>
    <dgm:cxn modelId="{06C79F27-DED6-4E62-A51A-E1C7E6B66997}" type="presParOf" srcId="{AE0862A9-6388-426A-9843-C993E2F0B5E6}" destId="{54B3E14D-20EB-439C-BEF1-234841366D2B}" srcOrd="2" destOrd="0" presId="urn:microsoft.com/office/officeart/2005/8/layout/process3"/>
    <dgm:cxn modelId="{D2FF5E7C-37D1-4CD1-8D3B-A43D037E099E}" type="presParOf" srcId="{54B3E14D-20EB-439C-BEF1-234841366D2B}" destId="{F35E6DC6-3BF3-4306-8288-3DEE55AD6A9E}" srcOrd="0" destOrd="0" presId="urn:microsoft.com/office/officeart/2005/8/layout/process3"/>
    <dgm:cxn modelId="{EFBB81B6-6CAF-443E-A33F-EB8082C965E5}" type="presParOf" srcId="{54B3E14D-20EB-439C-BEF1-234841366D2B}" destId="{FA6F50FA-9AD5-49F4-8BA5-EFF8DB48C849}" srcOrd="1" destOrd="0" presId="urn:microsoft.com/office/officeart/2005/8/layout/process3"/>
    <dgm:cxn modelId="{05928085-CB2D-4016-849D-D0E318101711}" type="presParOf" srcId="{54B3E14D-20EB-439C-BEF1-234841366D2B}" destId="{0B5317DF-386D-47C6-B22B-F8B8A39A8AD8}" srcOrd="2" destOrd="0" presId="urn:microsoft.com/office/officeart/2005/8/layout/process3"/>
    <dgm:cxn modelId="{7C963FE9-8D50-4F1F-9778-32E61717371A}" type="presParOf" srcId="{AE0862A9-6388-426A-9843-C993E2F0B5E6}" destId="{08142F07-CEE8-4398-93C3-ED151D65DF03}" srcOrd="3" destOrd="0" presId="urn:microsoft.com/office/officeart/2005/8/layout/process3"/>
    <dgm:cxn modelId="{2BE98EFF-40BB-4067-B13D-F04AA78FC18E}" type="presParOf" srcId="{08142F07-CEE8-4398-93C3-ED151D65DF03}" destId="{F66AEA6F-E36A-4326-B765-1C056541C7B2}" srcOrd="0" destOrd="0" presId="urn:microsoft.com/office/officeart/2005/8/layout/process3"/>
    <dgm:cxn modelId="{3FB7327A-417C-4D09-AA3D-3ED2D8CBF067}" type="presParOf" srcId="{AE0862A9-6388-426A-9843-C993E2F0B5E6}" destId="{C55946AB-D6F3-4DAD-8E19-D57BEF68EC95}" srcOrd="4" destOrd="0" presId="urn:microsoft.com/office/officeart/2005/8/layout/process3"/>
    <dgm:cxn modelId="{E95F66A6-E385-4971-81C9-B9F5122EF9AB}" type="presParOf" srcId="{C55946AB-D6F3-4DAD-8E19-D57BEF68EC95}" destId="{DC961F4E-3AA3-4994-99D6-048D14C614BC}" srcOrd="0" destOrd="0" presId="urn:microsoft.com/office/officeart/2005/8/layout/process3"/>
    <dgm:cxn modelId="{71A570FC-2383-4357-9917-9D978351EFB1}" type="presParOf" srcId="{C55946AB-D6F3-4DAD-8E19-D57BEF68EC95}" destId="{72103332-C92E-43CA-8413-655781BE3C41}" srcOrd="1" destOrd="0" presId="urn:microsoft.com/office/officeart/2005/8/layout/process3"/>
    <dgm:cxn modelId="{EE3B5E25-F7B4-482F-8C30-0547F833673E}" type="presParOf" srcId="{C55946AB-D6F3-4DAD-8E19-D57BEF68EC95}" destId="{B13478CE-DB58-4E1A-96BE-E3B07C2357E9}" srcOrd="2" destOrd="0" presId="urn:microsoft.com/office/officeart/2005/8/layout/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endParaRPr lang="en-GB" dirty="0"/>
        </a:p>
      </dgm:t>
    </dgm:pt>
    <dgm:pt modelId="{A34EB71A-304A-4BD0-B233-4B4C330DA539}" cxnId="{2CF37A98-12DD-4F86-A09F-8DC285E1700D}" type="parTrans">
      <dgm:prSet/>
      <dgm:spPr/>
      <dgm:t>
        <a:bodyPr/>
        <a:lstStyle/>
        <a:p>
          <a:endParaRPr lang="en-GB"/>
        </a:p>
      </dgm:t>
    </dgm:pt>
    <dgm:pt modelId="{232F7C0F-5C4A-483A-821A-597783DB653F}" cxnId="{2CF37A98-12DD-4F86-A09F-8DC285E1700D}" type="sibTrans">
      <dgm:prSet/>
      <dgm:spPr/>
      <dgm:t>
        <a:bodyPr/>
        <a:lstStyle/>
        <a:p>
          <a:endParaRPr lang="en-GB"/>
        </a:p>
      </dgm:t>
    </dgm:pt>
    <dgm:pt modelId="{424D4713-A257-4486-9AEA-A201819C3267}">
      <dgm:prSet phldrT="[Text]"/>
      <dgm:spPr/>
      <dgm:t>
        <a:bodyPr/>
        <a:lstStyle/>
        <a:p>
          <a:r>
            <a:rPr lang="en-GB" dirty="0" smtClean="0"/>
            <a:t>Stabbed to death</a:t>
          </a:r>
          <a:endParaRPr lang="en-GB" dirty="0"/>
        </a:p>
      </dgm:t>
    </dgm:pt>
    <dgm:pt modelId="{5DD65892-8526-41B8-AD9E-9CEBC514C329}" cxnId="{F6A8DC41-4A7A-466E-BCB8-CBB3B8DAEE74}" type="parTrans">
      <dgm:prSet/>
      <dgm:spPr/>
      <dgm:t>
        <a:bodyPr/>
        <a:lstStyle/>
        <a:p>
          <a:endParaRPr lang="en-GB"/>
        </a:p>
      </dgm:t>
    </dgm:pt>
    <dgm:pt modelId="{0349809C-D4BF-4144-A172-AB4185B8FC57}" cxnId="{F6A8DC41-4A7A-466E-BCB8-CBB3B8DAEE74}" type="sibTrans">
      <dgm:prSet/>
      <dgm:spPr/>
      <dgm:t>
        <a:bodyPr/>
        <a:lstStyle/>
        <a:p>
          <a:endParaRPr lang="en-GB"/>
        </a:p>
      </dgm:t>
    </dgm:pt>
    <dgm:pt modelId="{15FA7314-5F86-415A-9B78-79A891AEFE2A}">
      <dgm:prSet phldrT="[Text]"/>
      <dgm:spPr/>
      <dgm:t>
        <a:bodyPr/>
        <a:lstStyle/>
        <a:p>
          <a:r>
            <a:rPr lang="en-GB" dirty="0" smtClean="0"/>
            <a:t>In the library</a:t>
          </a:r>
          <a:endParaRPr lang="en-GB" dirty="0"/>
        </a:p>
      </dgm:t>
    </dgm:pt>
    <dgm:pt modelId="{4C629BA0-7184-4E9F-857D-B773445132B5}" cxnId="{A40D4C4F-4C09-4554-9EF1-2BB8C262B20E}" type="parTrans">
      <dgm:prSet/>
      <dgm:spPr/>
      <dgm:t>
        <a:bodyPr/>
        <a:lstStyle/>
        <a:p>
          <a:endParaRPr lang="en-GB"/>
        </a:p>
      </dgm:t>
    </dgm:pt>
    <dgm:pt modelId="{A6FD0DBE-E238-4046-9D87-BB33DAC71EB0}" cxnId="{A40D4C4F-4C09-4554-9EF1-2BB8C262B20E}" type="sibTrans">
      <dgm:prSet/>
      <dgm:spPr/>
      <dgm:t>
        <a:bodyPr/>
        <a:lstStyle/>
        <a:p>
          <a:endParaRPr lang="en-GB"/>
        </a:p>
      </dgm:t>
    </dgm:pt>
    <dgm:pt modelId="{3AC3C306-B289-4D82-8302-F3971C58E5F5}">
      <dgm:prSet phldrT="[Text]"/>
      <dgm:spPr/>
      <dgm:t>
        <a:bodyPr/>
        <a:lstStyle/>
        <a:p>
          <a:r>
            <a:rPr lang="en-GB" smtClean="0"/>
            <a:t>Last </a:t>
          </a:r>
          <a:r>
            <a:rPr lang="en-GB" dirty="0" smtClean="0"/>
            <a:t>night</a:t>
          </a:r>
          <a:endParaRPr lang="en-GB" dirty="0"/>
        </a:p>
      </dgm:t>
    </dgm:pt>
    <dgm:pt modelId="{254AADDB-666A-407A-8664-1A8411335382}" cxnId="{30FBDE33-081F-465C-ADF5-61E27250CB41}" type="parTrans">
      <dgm:prSet/>
      <dgm:spPr/>
      <dgm:t>
        <a:bodyPr/>
        <a:lstStyle/>
        <a:p>
          <a:endParaRPr lang="en-GB"/>
        </a:p>
      </dgm:t>
    </dgm:pt>
    <dgm:pt modelId="{53886464-4452-4205-BDD3-A644C684F940}" cxnId="{30FBDE33-081F-465C-ADF5-61E27250CB41}" type="sibTrans">
      <dgm:prSet/>
      <dgm:spPr/>
      <dgm:t>
        <a:bodyPr/>
        <a:lstStyle/>
        <a:p>
          <a:endParaRPr lang="en-GB"/>
        </a:p>
      </dgm:t>
    </dgm:pt>
    <dgm:pt modelId="{7D2F4D4A-9A10-49C1-A5F1-701838DE3561}">
      <dgm:prSet phldrT="[Text]"/>
      <dgm:spPr/>
      <dgm:t>
        <a:bodyPr/>
        <a:lstStyle/>
        <a:p>
          <a:r>
            <a:rPr lang="en-GB" dirty="0" smtClean="0"/>
            <a:t>Professor Plum</a:t>
          </a:r>
          <a:endParaRPr lang="en-GB" dirty="0"/>
        </a:p>
      </dgm:t>
    </dgm:pt>
    <dgm:pt modelId="{5DEFC134-C9F4-4DDC-8B01-4CCAF7ADA0AC}" cxnId="{2B2636C1-D54E-461A-BCE1-80FF52225CF7}" type="sibTrans">
      <dgm:prSet/>
      <dgm:spPr/>
      <dgm:t>
        <a:bodyPr/>
        <a:lstStyle/>
        <a:p>
          <a:endParaRPr lang="en-GB"/>
        </a:p>
      </dgm:t>
    </dgm:pt>
    <dgm:pt modelId="{3B5FFEF1-7F9C-4571-86ED-E2C8A760BBB3}" cxnId="{2B2636C1-D54E-461A-BCE1-80FF52225CF7}" type="parTrans">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t>
        <a:bodyPr/>
        <a:lstStyle/>
        <a:p>
          <a:endParaRPr lang="en-GB"/>
        </a:p>
      </dgm:t>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1">
        <dgm:presLayoutVars>
          <dgm:chMax val="0"/>
          <dgm:chPref val="0"/>
          <dgm:bulletEnabled val="1"/>
        </dgm:presLayoutVars>
      </dgm:prSet>
      <dgm:spPr/>
      <dgm:t>
        <a:bodyPr/>
        <a:lstStyle/>
        <a:p>
          <a:endParaRPr lang="en-GB"/>
        </a:p>
      </dgm:t>
    </dgm:pt>
    <dgm:pt modelId="{DB38E7DA-A50A-41E7-B695-9CB449DB7598}" type="pres">
      <dgm:prSet presAssocID="{A0513DA6-A0B2-40C4-B473-3BE389FCA7DC}" presName="parSh" presStyleLbl="node1" presStyleIdx="0" presStyleCnt="1" custLinFactNeighborY="-3749"/>
      <dgm:spPr/>
      <dgm:t>
        <a:bodyPr/>
        <a:lstStyle/>
        <a:p>
          <a:endParaRPr lang="en-GB"/>
        </a:p>
      </dgm:t>
    </dgm:pt>
    <dgm:pt modelId="{D816B60B-4929-4739-B6B6-9A60FF5B29A5}" type="pres">
      <dgm:prSet presAssocID="{A0513DA6-A0B2-40C4-B473-3BE389FCA7DC}" presName="desTx" presStyleLbl="fgAcc1" presStyleIdx="0" presStyleCnt="1" custScaleX="88017">
        <dgm:presLayoutVars>
          <dgm:bulletEnabled val="1"/>
        </dgm:presLayoutVars>
      </dgm:prSet>
      <dgm:spPr/>
      <dgm:t>
        <a:bodyPr/>
        <a:lstStyle/>
        <a:p>
          <a:endParaRPr lang="en-GB"/>
        </a:p>
      </dgm:t>
    </dgm:pt>
  </dgm:ptLst>
  <dgm:cxnLst>
    <dgm:cxn modelId="{2CF37A98-12DD-4F86-A09F-8DC285E1700D}" srcId="{D6880AB8-C33E-4A82-9BA7-E0ED051118DE}" destId="{A0513DA6-A0B2-40C4-B473-3BE389FCA7DC}" srcOrd="0" destOrd="0" parTransId="{A34EB71A-304A-4BD0-B233-4B4C330DA539}" sibTransId="{232F7C0F-5C4A-483A-821A-597783DB653F}"/>
    <dgm:cxn modelId="{F600C5D6-47EA-4FAC-80A0-D257FF8608FA}" type="presOf" srcId="{D6880AB8-C33E-4A82-9BA7-E0ED051118DE}" destId="{AE0862A9-6388-426A-9843-C993E2F0B5E6}" srcOrd="0" destOrd="0" presId="urn:microsoft.com/office/officeart/2005/8/layout/process3"/>
    <dgm:cxn modelId="{836CB676-C3D1-4B3D-98E9-1070DD066734}" type="presOf" srcId="{A0513DA6-A0B2-40C4-B473-3BE389FCA7DC}" destId="{DB38E7DA-A50A-41E7-B695-9CB449DB7598}" srcOrd="1" destOrd="0" presId="urn:microsoft.com/office/officeart/2005/8/layout/process3"/>
    <dgm:cxn modelId="{BE98C609-1125-4D89-95F9-1EFE71E90BC4}" type="presOf" srcId="{3AC3C306-B289-4D82-8302-F3971C58E5F5}" destId="{D816B60B-4929-4739-B6B6-9A60FF5B29A5}" srcOrd="0" destOrd="3" presId="urn:microsoft.com/office/officeart/2005/8/layout/process3"/>
    <dgm:cxn modelId="{B1352DF5-F470-48FB-AB16-DD3716DE1CDB}" type="presOf" srcId="{424D4713-A257-4486-9AEA-A201819C3267}" destId="{D816B60B-4929-4739-B6B6-9A60FF5B29A5}" srcOrd="0" destOrd="1" presId="urn:microsoft.com/office/officeart/2005/8/layout/process3"/>
    <dgm:cxn modelId="{B35D6FAE-8D60-43B1-829D-E8F551D3224B}" type="presOf" srcId="{15FA7314-5F86-415A-9B78-79A891AEFE2A}" destId="{D816B60B-4929-4739-B6B6-9A60FF5B29A5}" srcOrd="0" destOrd="2" presId="urn:microsoft.com/office/officeart/2005/8/layout/process3"/>
    <dgm:cxn modelId="{A358CE51-BFF1-412E-8B81-A36210BDFA8D}" type="presOf" srcId="{A0513DA6-A0B2-40C4-B473-3BE389FCA7DC}" destId="{D7745354-DC36-4C74-8299-912B86181BC8}" srcOrd="0" destOrd="0" presId="urn:microsoft.com/office/officeart/2005/8/layout/process3"/>
    <dgm:cxn modelId="{2B2636C1-D54E-461A-BCE1-80FF52225CF7}" srcId="{A0513DA6-A0B2-40C4-B473-3BE389FCA7DC}" destId="{7D2F4D4A-9A10-49C1-A5F1-701838DE3561}" srcOrd="0" destOrd="0" parTransId="{3B5FFEF1-7F9C-4571-86ED-E2C8A760BBB3}" sibTransId="{5DEFC134-C9F4-4DDC-8B01-4CCAF7ADA0AC}"/>
    <dgm:cxn modelId="{F6A8DC41-4A7A-466E-BCB8-CBB3B8DAEE74}" srcId="{A0513DA6-A0B2-40C4-B473-3BE389FCA7DC}" destId="{424D4713-A257-4486-9AEA-A201819C3267}" srcOrd="1" destOrd="0" parTransId="{5DD65892-8526-41B8-AD9E-9CEBC514C329}" sibTransId="{0349809C-D4BF-4144-A172-AB4185B8FC57}"/>
    <dgm:cxn modelId="{1727AB6E-8DF1-4E6F-9806-6D27046D47A0}" type="presOf" srcId="{7D2F4D4A-9A10-49C1-A5F1-701838DE3561}" destId="{D816B60B-4929-4739-B6B6-9A60FF5B29A5}" srcOrd="0" destOrd="0" presId="urn:microsoft.com/office/officeart/2005/8/layout/process3"/>
    <dgm:cxn modelId="{A40D4C4F-4C09-4554-9EF1-2BB8C262B20E}" srcId="{A0513DA6-A0B2-40C4-B473-3BE389FCA7DC}" destId="{15FA7314-5F86-415A-9B78-79A891AEFE2A}" srcOrd="2" destOrd="0" parTransId="{4C629BA0-7184-4E9F-857D-B773445132B5}" sibTransId="{A6FD0DBE-E238-4046-9D87-BB33DAC71EB0}"/>
    <dgm:cxn modelId="{30FBDE33-081F-465C-ADF5-61E27250CB41}" srcId="{A0513DA6-A0B2-40C4-B473-3BE389FCA7DC}" destId="{3AC3C306-B289-4D82-8302-F3971C58E5F5}" srcOrd="3" destOrd="0" parTransId="{254AADDB-666A-407A-8664-1A8411335382}" sibTransId="{53886464-4452-4205-BDD3-A644C684F940}"/>
    <dgm:cxn modelId="{4AF5C242-98AB-4451-BDDC-163A521EAFA3}" type="presParOf" srcId="{AE0862A9-6388-426A-9843-C993E2F0B5E6}" destId="{1C1FCD8F-A077-4EAE-BA11-C682479E74E4}" srcOrd="0" destOrd="0" presId="urn:microsoft.com/office/officeart/2005/8/layout/process3"/>
    <dgm:cxn modelId="{A1ED439C-C403-4BFF-8394-975CBB029FDA}" type="presParOf" srcId="{1C1FCD8F-A077-4EAE-BA11-C682479E74E4}" destId="{D7745354-DC36-4C74-8299-912B86181BC8}" srcOrd="0" destOrd="0" presId="urn:microsoft.com/office/officeart/2005/8/layout/process3"/>
    <dgm:cxn modelId="{9C6AC9FB-49CB-48A5-88F0-57805EDA6789}" type="presParOf" srcId="{1C1FCD8F-A077-4EAE-BA11-C682479E74E4}" destId="{DB38E7DA-A50A-41E7-B695-9CB449DB7598}" srcOrd="1" destOrd="0" presId="urn:microsoft.com/office/officeart/2005/8/layout/process3"/>
    <dgm:cxn modelId="{D55AE4B5-83D6-4C2D-BCED-B773B637F906}" type="presParOf" srcId="{1C1FCD8F-A077-4EAE-BA11-C682479E74E4}" destId="{D816B60B-4929-4739-B6B6-9A60FF5B29A5}" srcOrd="2" destOrd="0" presId="urn:microsoft.com/office/officeart/2005/8/layout/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r>
            <a:rPr lang="en-GB" smtClean="0"/>
            <a:t>Description</a:t>
          </a:r>
          <a:endParaRPr lang="en-GB" dirty="0"/>
        </a:p>
      </dgm:t>
    </dgm:pt>
    <dgm:pt modelId="{A34EB71A-304A-4BD0-B233-4B4C330DA539}" cxnId="{2CF37A98-12DD-4F86-A09F-8DC285E1700D}" type="parTrans">
      <dgm:prSet/>
      <dgm:spPr/>
      <dgm:t>
        <a:bodyPr/>
        <a:lstStyle/>
        <a:p>
          <a:endParaRPr lang="en-GB"/>
        </a:p>
      </dgm:t>
    </dgm:pt>
    <dgm:pt modelId="{232F7C0F-5C4A-483A-821A-597783DB653F}" cxnId="{2CF37A98-12DD-4F86-A09F-8DC285E1700D}" type="sibTrans">
      <dgm:prSet/>
      <dgm:spPr/>
      <dgm:t>
        <a:bodyPr/>
        <a:lstStyle/>
        <a:p>
          <a:endParaRPr lang="en-GB"/>
        </a:p>
      </dgm:t>
    </dgm:pt>
    <dgm:pt modelId="{424D4713-A257-4486-9AEA-A201819C3267}">
      <dgm:prSet phldrT="[Text]"/>
      <dgm:spPr/>
      <dgm:t>
        <a:bodyPr/>
        <a:lstStyle/>
        <a:p>
          <a:r>
            <a:rPr lang="en-GB" dirty="0" smtClean="0"/>
            <a:t>Stabbed to death</a:t>
          </a:r>
          <a:endParaRPr lang="en-GB" dirty="0"/>
        </a:p>
      </dgm:t>
    </dgm:pt>
    <dgm:pt modelId="{5DD65892-8526-41B8-AD9E-9CEBC514C329}" cxnId="{F6A8DC41-4A7A-466E-BCB8-CBB3B8DAEE74}" type="parTrans">
      <dgm:prSet/>
      <dgm:spPr/>
      <dgm:t>
        <a:bodyPr/>
        <a:lstStyle/>
        <a:p>
          <a:endParaRPr lang="en-GB"/>
        </a:p>
      </dgm:t>
    </dgm:pt>
    <dgm:pt modelId="{0349809C-D4BF-4144-A172-AB4185B8FC57}" cxnId="{F6A8DC41-4A7A-466E-BCB8-CBB3B8DAEE74}" type="sibTrans">
      <dgm:prSet/>
      <dgm:spPr/>
      <dgm:t>
        <a:bodyPr/>
        <a:lstStyle/>
        <a:p>
          <a:endParaRPr lang="en-GB"/>
        </a:p>
      </dgm:t>
    </dgm:pt>
    <dgm:pt modelId="{15FA7314-5F86-415A-9B78-79A891AEFE2A}">
      <dgm:prSet phldrT="[Text]"/>
      <dgm:spPr/>
      <dgm:t>
        <a:bodyPr/>
        <a:lstStyle/>
        <a:p>
          <a:r>
            <a:rPr lang="en-GB" dirty="0" smtClean="0"/>
            <a:t>In the library</a:t>
          </a:r>
          <a:endParaRPr lang="en-GB" dirty="0"/>
        </a:p>
      </dgm:t>
    </dgm:pt>
    <dgm:pt modelId="{4C629BA0-7184-4E9F-857D-B773445132B5}" cxnId="{A40D4C4F-4C09-4554-9EF1-2BB8C262B20E}" type="parTrans">
      <dgm:prSet/>
      <dgm:spPr/>
      <dgm:t>
        <a:bodyPr/>
        <a:lstStyle/>
        <a:p>
          <a:endParaRPr lang="en-GB"/>
        </a:p>
      </dgm:t>
    </dgm:pt>
    <dgm:pt modelId="{A6FD0DBE-E238-4046-9D87-BB33DAC71EB0}" cxnId="{A40D4C4F-4C09-4554-9EF1-2BB8C262B20E}" type="sibTrans">
      <dgm:prSet/>
      <dgm:spPr/>
      <dgm:t>
        <a:bodyPr/>
        <a:lstStyle/>
        <a:p>
          <a:endParaRPr lang="en-GB"/>
        </a:p>
      </dgm:t>
    </dgm:pt>
    <dgm:pt modelId="{3AC3C306-B289-4D82-8302-F3971C58E5F5}">
      <dgm:prSet phldrT="[Text]"/>
      <dgm:spPr/>
      <dgm:t>
        <a:bodyPr/>
        <a:lstStyle/>
        <a:p>
          <a:r>
            <a:rPr lang="en-GB" dirty="0" smtClean="0"/>
            <a:t>Last night</a:t>
          </a:r>
          <a:endParaRPr lang="en-GB" dirty="0"/>
        </a:p>
      </dgm:t>
    </dgm:pt>
    <dgm:pt modelId="{254AADDB-666A-407A-8664-1A8411335382}" cxnId="{30FBDE33-081F-465C-ADF5-61E27250CB41}" type="parTrans">
      <dgm:prSet/>
      <dgm:spPr/>
      <dgm:t>
        <a:bodyPr/>
        <a:lstStyle/>
        <a:p>
          <a:endParaRPr lang="en-GB"/>
        </a:p>
      </dgm:t>
    </dgm:pt>
    <dgm:pt modelId="{53886464-4452-4205-BDD3-A644C684F940}" cxnId="{30FBDE33-081F-465C-ADF5-61E27250CB41}" type="sibTrans">
      <dgm:prSet/>
      <dgm:spPr/>
      <dgm:t>
        <a:bodyPr/>
        <a:lstStyle/>
        <a:p>
          <a:endParaRPr lang="en-GB"/>
        </a:p>
      </dgm:t>
    </dgm:pt>
    <dgm:pt modelId="{7D2F4D4A-9A10-49C1-A5F1-701838DE3561}">
      <dgm:prSet phldrT="[Text]"/>
      <dgm:spPr/>
      <dgm:t>
        <a:bodyPr/>
        <a:lstStyle/>
        <a:p>
          <a:r>
            <a:rPr lang="en-GB" dirty="0" smtClean="0"/>
            <a:t>Professor Plum</a:t>
          </a:r>
          <a:endParaRPr lang="en-GB" dirty="0"/>
        </a:p>
      </dgm:t>
    </dgm:pt>
    <dgm:pt modelId="{5DEFC134-C9F4-4DDC-8B01-4CCAF7ADA0AC}" cxnId="{2B2636C1-D54E-461A-BCE1-80FF52225CF7}" type="sibTrans">
      <dgm:prSet/>
      <dgm:spPr/>
      <dgm:t>
        <a:bodyPr/>
        <a:lstStyle/>
        <a:p>
          <a:endParaRPr lang="en-GB"/>
        </a:p>
      </dgm:t>
    </dgm:pt>
    <dgm:pt modelId="{3B5FFEF1-7F9C-4571-86ED-E2C8A760BBB3}" cxnId="{2B2636C1-D54E-461A-BCE1-80FF52225CF7}" type="parTrans">
      <dgm:prSet/>
      <dgm:spPr/>
      <dgm:t>
        <a:bodyPr/>
        <a:lstStyle/>
        <a:p>
          <a:endParaRPr lang="en-GB"/>
        </a:p>
      </dgm:t>
    </dgm:pt>
    <dgm:pt modelId="{67A8B403-283A-4280-86FA-8C143CF37A41}">
      <dgm:prSet phldrT="[Text]"/>
      <dgm:spPr/>
      <dgm:t>
        <a:bodyPr/>
        <a:lstStyle/>
        <a:p>
          <a:r>
            <a:rPr lang="en-GB" dirty="0" smtClean="0"/>
            <a:t>Detective involved</a:t>
          </a:r>
          <a:endParaRPr lang="en-GB" dirty="0"/>
        </a:p>
      </dgm:t>
    </dgm:pt>
    <dgm:pt modelId="{20DBEC1F-53F1-4A1B-828C-41A97E16C99D}" cxnId="{E85A16FB-7E61-4F41-B027-D1DAB2CCDD09}" type="parTrans">
      <dgm:prSet/>
      <dgm:spPr/>
      <dgm:t>
        <a:bodyPr/>
        <a:lstStyle/>
        <a:p>
          <a:endParaRPr lang="en-GB"/>
        </a:p>
      </dgm:t>
    </dgm:pt>
    <dgm:pt modelId="{57119C0A-F0C9-44EF-A757-52F10F3CFA19}" cxnId="{E85A16FB-7E61-4F41-B027-D1DAB2CCDD09}" type="sibTrans">
      <dgm:prSet/>
      <dgm:spPr/>
      <dgm:t>
        <a:bodyPr/>
        <a:lstStyle/>
        <a:p>
          <a:endParaRPr lang="en-GB"/>
        </a:p>
      </dgm:t>
    </dgm:pt>
    <dgm:pt modelId="{D90CAD54-F4DC-4853-823C-6E54D3ACFA62}">
      <dgm:prSet phldrT="[Text]"/>
      <dgm:spPr/>
      <dgm:t>
        <a:bodyPr/>
        <a:lstStyle/>
        <a:p>
          <a:r>
            <a:rPr lang="en-GB" dirty="0" smtClean="0"/>
            <a:t>Pathologist report</a:t>
          </a:r>
          <a:endParaRPr lang="en-GB" dirty="0"/>
        </a:p>
      </dgm:t>
    </dgm:pt>
    <dgm:pt modelId="{BB056DF3-9749-444F-A062-E008AC565A02}" cxnId="{C9520BBE-EB68-47DF-8657-100F23CE443B}" type="parTrans">
      <dgm:prSet/>
      <dgm:spPr/>
      <dgm:t>
        <a:bodyPr/>
        <a:lstStyle/>
        <a:p>
          <a:endParaRPr lang="en-GB"/>
        </a:p>
      </dgm:t>
    </dgm:pt>
    <dgm:pt modelId="{61BC84D3-349F-40D1-BAD4-8474B46193B3}" cxnId="{C9520BBE-EB68-47DF-8657-100F23CE443B}" type="sibTrans">
      <dgm:prSet/>
      <dgm:spPr/>
      <dgm:t>
        <a:bodyPr/>
        <a:lstStyle/>
        <a:p>
          <a:endParaRPr lang="en-GB"/>
        </a:p>
      </dgm:t>
    </dgm:pt>
    <dgm:pt modelId="{1243C421-38A8-4F62-9205-5C74B61CC345}">
      <dgm:prSet phldrT="[Text]"/>
      <dgm:spPr/>
      <dgm:t>
        <a:bodyPr/>
        <a:lstStyle/>
        <a:p>
          <a:r>
            <a:rPr lang="en-GB" dirty="0" smtClean="0"/>
            <a:t>2 Suspects &amp; 2 motives</a:t>
          </a:r>
          <a:endParaRPr lang="en-GB" dirty="0"/>
        </a:p>
      </dgm:t>
    </dgm:pt>
    <dgm:pt modelId="{0E0E8A37-D258-4812-8800-B0598674C5F0}" cxnId="{60199DB3-217E-4C73-AB2F-77455EA100B5}" type="parTrans">
      <dgm:prSet/>
      <dgm:spPr/>
      <dgm:t>
        <a:bodyPr/>
        <a:lstStyle/>
        <a:p>
          <a:endParaRPr lang="en-GB"/>
        </a:p>
      </dgm:t>
    </dgm:pt>
    <dgm:pt modelId="{306EE6C2-1399-4906-8EB6-7F046C9C409A}" cxnId="{60199DB3-217E-4C73-AB2F-77455EA100B5}" type="sibTrans">
      <dgm:prSet/>
      <dgm:spPr/>
      <dgm:t>
        <a:bodyPr/>
        <a:lstStyle/>
        <a:p>
          <a:endParaRPr lang="en-GB"/>
        </a:p>
      </dgm:t>
    </dgm:pt>
    <dgm:pt modelId="{9EA01ECD-FA02-4385-A40D-DF4F5421D32C}">
      <dgm:prSet phldrT="[Text]"/>
      <dgm:spPr/>
      <dgm:t>
        <a:bodyPr/>
        <a:lstStyle/>
        <a:p>
          <a:r>
            <a:rPr lang="en-GB" dirty="0" smtClean="0"/>
            <a:t>Scenarios</a:t>
          </a:r>
          <a:endParaRPr lang="en-GB" dirty="0"/>
        </a:p>
      </dgm:t>
    </dgm:pt>
    <dgm:pt modelId="{87DAB380-62AA-4644-81B1-FC5362E8B9FE}" cxnId="{EC38ABFA-0F6A-441C-89C7-49CA03F084CD}" type="parTrans">
      <dgm:prSet/>
      <dgm:spPr/>
      <dgm:t>
        <a:bodyPr/>
        <a:lstStyle/>
        <a:p>
          <a:endParaRPr lang="en-GB"/>
        </a:p>
      </dgm:t>
    </dgm:pt>
    <dgm:pt modelId="{86C57BDE-CF1F-4D30-9D4D-74E9D4B3AE0B}" cxnId="{EC38ABFA-0F6A-441C-89C7-49CA03F084CD}" type="sibTrans">
      <dgm:prSet/>
      <dgm:spPr/>
      <dgm:t>
        <a:bodyPr/>
        <a:lstStyle/>
        <a:p>
          <a:endParaRPr lang="en-GB"/>
        </a:p>
      </dgm:t>
    </dgm:pt>
    <dgm:pt modelId="{D82EC5E8-79DE-4A91-AF66-77F424EEE922}">
      <dgm:prSet phldrT="[Text]"/>
      <dgm:spPr/>
      <dgm:t>
        <a:bodyPr/>
        <a:lstStyle/>
        <a:p>
          <a:r>
            <a:rPr lang="en-GB" dirty="0" smtClean="0"/>
            <a:t> </a:t>
          </a:r>
          <a:endParaRPr lang="en-GB" dirty="0"/>
        </a:p>
      </dgm:t>
    </dgm:pt>
    <dgm:pt modelId="{E6240CEA-DBC0-4A0A-A228-836218747B20}" cxnId="{B3B8B0D5-1540-4AC5-8FE3-8EC5841934DD}" type="sibTrans">
      <dgm:prSet/>
      <dgm:spPr/>
      <dgm:t>
        <a:bodyPr/>
        <a:lstStyle/>
        <a:p>
          <a:endParaRPr lang="en-GB"/>
        </a:p>
      </dgm:t>
    </dgm:pt>
    <dgm:pt modelId="{0467AB3B-3216-4AD2-855D-7A0A3C444723}" cxnId="{B3B8B0D5-1540-4AC5-8FE3-8EC5841934DD}" type="parTrans">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t>
        <a:bodyPr/>
        <a:lstStyle/>
        <a:p>
          <a:endParaRPr lang="en-GB"/>
        </a:p>
      </dgm:t>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2">
        <dgm:presLayoutVars>
          <dgm:chMax val="0"/>
          <dgm:chPref val="0"/>
          <dgm:bulletEnabled val="1"/>
        </dgm:presLayoutVars>
      </dgm:prSet>
      <dgm:spPr/>
      <dgm:t>
        <a:bodyPr/>
        <a:lstStyle/>
        <a:p>
          <a:endParaRPr lang="en-GB"/>
        </a:p>
      </dgm:t>
    </dgm:pt>
    <dgm:pt modelId="{DB38E7DA-A50A-41E7-B695-9CB449DB7598}" type="pres">
      <dgm:prSet presAssocID="{A0513DA6-A0B2-40C4-B473-3BE389FCA7DC}" presName="parSh" presStyleLbl="node1" presStyleIdx="0" presStyleCnt="2"/>
      <dgm:spPr/>
      <dgm:t>
        <a:bodyPr/>
        <a:lstStyle/>
        <a:p>
          <a:endParaRPr lang="en-GB"/>
        </a:p>
      </dgm:t>
    </dgm:pt>
    <dgm:pt modelId="{D816B60B-4929-4739-B6B6-9A60FF5B29A5}" type="pres">
      <dgm:prSet presAssocID="{A0513DA6-A0B2-40C4-B473-3BE389FCA7DC}" presName="desTx" presStyleLbl="fgAcc1" presStyleIdx="0" presStyleCnt="2" custScaleX="88017">
        <dgm:presLayoutVars>
          <dgm:bulletEnabled val="1"/>
        </dgm:presLayoutVars>
      </dgm:prSet>
      <dgm:spPr/>
      <dgm:t>
        <a:bodyPr/>
        <a:lstStyle/>
        <a:p>
          <a:endParaRPr lang="en-GB"/>
        </a:p>
      </dgm:t>
    </dgm:pt>
    <dgm:pt modelId="{EF659FA4-F930-46C7-A061-41AD58FCE201}" type="pres">
      <dgm:prSet presAssocID="{232F7C0F-5C4A-483A-821A-597783DB653F}" presName="sibTrans" presStyleLbl="sibTrans2D1" presStyleIdx="0" presStyleCnt="1"/>
      <dgm:spPr/>
      <dgm:t>
        <a:bodyPr/>
        <a:lstStyle/>
        <a:p>
          <a:endParaRPr lang="en-GB"/>
        </a:p>
      </dgm:t>
    </dgm:pt>
    <dgm:pt modelId="{5A290042-1BB3-4AB3-91DC-9C0949A4D7DD}" type="pres">
      <dgm:prSet presAssocID="{232F7C0F-5C4A-483A-821A-597783DB653F}" presName="connTx" presStyleLbl="sibTrans2D1" presStyleIdx="0" presStyleCnt="1"/>
      <dgm:spPr/>
      <dgm:t>
        <a:bodyPr/>
        <a:lstStyle/>
        <a:p>
          <a:endParaRPr lang="en-GB"/>
        </a:p>
      </dgm:t>
    </dgm:pt>
    <dgm:pt modelId="{5BC9207A-2DC0-4F0F-ADA6-56B863D45643}" type="pres">
      <dgm:prSet presAssocID="{D82EC5E8-79DE-4A91-AF66-77F424EEE922}" presName="composite" presStyleCnt="0"/>
      <dgm:spPr/>
    </dgm:pt>
    <dgm:pt modelId="{CE11D445-6DBD-4C44-8F66-C2BEA71EA0D3}" type="pres">
      <dgm:prSet presAssocID="{D82EC5E8-79DE-4A91-AF66-77F424EEE922}" presName="parTx" presStyleLbl="node1" presStyleIdx="0" presStyleCnt="2">
        <dgm:presLayoutVars>
          <dgm:chMax val="0"/>
          <dgm:chPref val="0"/>
          <dgm:bulletEnabled val="1"/>
        </dgm:presLayoutVars>
      </dgm:prSet>
      <dgm:spPr/>
      <dgm:t>
        <a:bodyPr/>
        <a:lstStyle/>
        <a:p>
          <a:endParaRPr lang="en-GB"/>
        </a:p>
      </dgm:t>
    </dgm:pt>
    <dgm:pt modelId="{17A399B1-9B5D-4083-B619-0C594041DB9E}" type="pres">
      <dgm:prSet presAssocID="{D82EC5E8-79DE-4A91-AF66-77F424EEE922}" presName="parSh" presStyleLbl="node1" presStyleIdx="1" presStyleCnt="2"/>
      <dgm:spPr/>
      <dgm:t>
        <a:bodyPr/>
        <a:lstStyle/>
        <a:p>
          <a:endParaRPr lang="en-GB"/>
        </a:p>
      </dgm:t>
    </dgm:pt>
    <dgm:pt modelId="{3DC07B96-ADE9-4A14-AC4A-AB4E40EF6388}" type="pres">
      <dgm:prSet presAssocID="{D82EC5E8-79DE-4A91-AF66-77F424EEE922}" presName="desTx" presStyleLbl="fgAcc1" presStyleIdx="1" presStyleCnt="2">
        <dgm:presLayoutVars>
          <dgm:bulletEnabled val="1"/>
        </dgm:presLayoutVars>
      </dgm:prSet>
      <dgm:spPr/>
      <dgm:t>
        <a:bodyPr/>
        <a:lstStyle/>
        <a:p>
          <a:endParaRPr lang="en-GB"/>
        </a:p>
      </dgm:t>
    </dgm:pt>
  </dgm:ptLst>
  <dgm:cxnLst>
    <dgm:cxn modelId="{A40D4C4F-4C09-4554-9EF1-2BB8C262B20E}" srcId="{A0513DA6-A0B2-40C4-B473-3BE389FCA7DC}" destId="{15FA7314-5F86-415A-9B78-79A891AEFE2A}" srcOrd="2" destOrd="0" parTransId="{4C629BA0-7184-4E9F-857D-B773445132B5}" sibTransId="{A6FD0DBE-E238-4046-9D87-BB33DAC71EB0}"/>
    <dgm:cxn modelId="{70A200F8-CDF9-40FC-A85F-65045F7160EA}" type="presOf" srcId="{1243C421-38A8-4F62-9205-5C74B61CC345}" destId="{3DC07B96-ADE9-4A14-AC4A-AB4E40EF6388}" srcOrd="0" destOrd="2" presId="urn:microsoft.com/office/officeart/2005/8/layout/process3"/>
    <dgm:cxn modelId="{E85A16FB-7E61-4F41-B027-D1DAB2CCDD09}" srcId="{D82EC5E8-79DE-4A91-AF66-77F424EEE922}" destId="{67A8B403-283A-4280-86FA-8C143CF37A41}" srcOrd="0" destOrd="0" parTransId="{20DBEC1F-53F1-4A1B-828C-41A97E16C99D}" sibTransId="{57119C0A-F0C9-44EF-A757-52F10F3CFA19}"/>
    <dgm:cxn modelId="{6D666066-0AA2-4546-939E-81F8FB30E931}" type="presOf" srcId="{D82EC5E8-79DE-4A91-AF66-77F424EEE922}" destId="{17A399B1-9B5D-4083-B619-0C594041DB9E}" srcOrd="1" destOrd="0" presId="urn:microsoft.com/office/officeart/2005/8/layout/process3"/>
    <dgm:cxn modelId="{F4D227F9-5DFE-4BD1-8056-46A1436154F1}" type="presOf" srcId="{424D4713-A257-4486-9AEA-A201819C3267}" destId="{D816B60B-4929-4739-B6B6-9A60FF5B29A5}" srcOrd="0" destOrd="1" presId="urn:microsoft.com/office/officeart/2005/8/layout/process3"/>
    <dgm:cxn modelId="{2660125A-9188-4DB6-8020-FD67593217D4}" type="presOf" srcId="{9EA01ECD-FA02-4385-A40D-DF4F5421D32C}" destId="{3DC07B96-ADE9-4A14-AC4A-AB4E40EF6388}" srcOrd="0" destOrd="3" presId="urn:microsoft.com/office/officeart/2005/8/layout/process3"/>
    <dgm:cxn modelId="{C9520BBE-EB68-47DF-8657-100F23CE443B}" srcId="{D82EC5E8-79DE-4A91-AF66-77F424EEE922}" destId="{D90CAD54-F4DC-4853-823C-6E54D3ACFA62}" srcOrd="1" destOrd="0" parTransId="{BB056DF3-9749-444F-A062-E008AC565A02}" sibTransId="{61BC84D3-349F-40D1-BAD4-8474B46193B3}"/>
    <dgm:cxn modelId="{F6A8DC41-4A7A-466E-BCB8-CBB3B8DAEE74}" srcId="{A0513DA6-A0B2-40C4-B473-3BE389FCA7DC}" destId="{424D4713-A257-4486-9AEA-A201819C3267}" srcOrd="1" destOrd="0" parTransId="{5DD65892-8526-41B8-AD9E-9CEBC514C329}" sibTransId="{0349809C-D4BF-4144-A172-AB4185B8FC57}"/>
    <dgm:cxn modelId="{EC38ABFA-0F6A-441C-89C7-49CA03F084CD}" srcId="{D82EC5E8-79DE-4A91-AF66-77F424EEE922}" destId="{9EA01ECD-FA02-4385-A40D-DF4F5421D32C}" srcOrd="3" destOrd="0" parTransId="{87DAB380-62AA-4644-81B1-FC5362E8B9FE}" sibTransId="{86C57BDE-CF1F-4D30-9D4D-74E9D4B3AE0B}"/>
    <dgm:cxn modelId="{E12F16A0-64EE-4EF8-B046-072278320183}" type="presOf" srcId="{15FA7314-5F86-415A-9B78-79A891AEFE2A}" destId="{D816B60B-4929-4739-B6B6-9A60FF5B29A5}" srcOrd="0" destOrd="2" presId="urn:microsoft.com/office/officeart/2005/8/layout/process3"/>
    <dgm:cxn modelId="{2CF37A98-12DD-4F86-A09F-8DC285E1700D}" srcId="{D6880AB8-C33E-4A82-9BA7-E0ED051118DE}" destId="{A0513DA6-A0B2-40C4-B473-3BE389FCA7DC}" srcOrd="0" destOrd="0" parTransId="{A34EB71A-304A-4BD0-B233-4B4C330DA539}" sibTransId="{232F7C0F-5C4A-483A-821A-597783DB653F}"/>
    <dgm:cxn modelId="{30FBDE33-081F-465C-ADF5-61E27250CB41}" srcId="{A0513DA6-A0B2-40C4-B473-3BE389FCA7DC}" destId="{3AC3C306-B289-4D82-8302-F3971C58E5F5}" srcOrd="3" destOrd="0" parTransId="{254AADDB-666A-407A-8664-1A8411335382}" sibTransId="{53886464-4452-4205-BDD3-A644C684F940}"/>
    <dgm:cxn modelId="{69ABED7E-7479-4DA0-97DF-8D81317812DB}" type="presOf" srcId="{3AC3C306-B289-4D82-8302-F3971C58E5F5}" destId="{D816B60B-4929-4739-B6B6-9A60FF5B29A5}" srcOrd="0" destOrd="3" presId="urn:microsoft.com/office/officeart/2005/8/layout/process3"/>
    <dgm:cxn modelId="{60199DB3-217E-4C73-AB2F-77455EA100B5}" srcId="{D82EC5E8-79DE-4A91-AF66-77F424EEE922}" destId="{1243C421-38A8-4F62-9205-5C74B61CC345}" srcOrd="2" destOrd="0" parTransId="{0E0E8A37-D258-4812-8800-B0598674C5F0}" sibTransId="{306EE6C2-1399-4906-8EB6-7F046C9C409A}"/>
    <dgm:cxn modelId="{738B69C9-C26B-4243-869D-5BB9935AED0C}" type="presOf" srcId="{67A8B403-283A-4280-86FA-8C143CF37A41}" destId="{3DC07B96-ADE9-4A14-AC4A-AB4E40EF6388}" srcOrd="0" destOrd="0" presId="urn:microsoft.com/office/officeart/2005/8/layout/process3"/>
    <dgm:cxn modelId="{376215EC-E26F-4143-A493-400FCEABF3B1}" type="presOf" srcId="{7D2F4D4A-9A10-49C1-A5F1-701838DE3561}" destId="{D816B60B-4929-4739-B6B6-9A60FF5B29A5}" srcOrd="0" destOrd="0" presId="urn:microsoft.com/office/officeart/2005/8/layout/process3"/>
    <dgm:cxn modelId="{4BA572E6-D200-4776-9DB8-EF1706F025CE}" type="presOf" srcId="{D90CAD54-F4DC-4853-823C-6E54D3ACFA62}" destId="{3DC07B96-ADE9-4A14-AC4A-AB4E40EF6388}" srcOrd="0" destOrd="1" presId="urn:microsoft.com/office/officeart/2005/8/layout/process3"/>
    <dgm:cxn modelId="{2B2636C1-D54E-461A-BCE1-80FF52225CF7}" srcId="{A0513DA6-A0B2-40C4-B473-3BE389FCA7DC}" destId="{7D2F4D4A-9A10-49C1-A5F1-701838DE3561}" srcOrd="0" destOrd="0" parTransId="{3B5FFEF1-7F9C-4571-86ED-E2C8A760BBB3}" sibTransId="{5DEFC134-C9F4-4DDC-8B01-4CCAF7ADA0AC}"/>
    <dgm:cxn modelId="{36737814-9446-4606-971F-ACB9E1034464}" type="presOf" srcId="{D82EC5E8-79DE-4A91-AF66-77F424EEE922}" destId="{CE11D445-6DBD-4C44-8F66-C2BEA71EA0D3}" srcOrd="0" destOrd="0" presId="urn:microsoft.com/office/officeart/2005/8/layout/process3"/>
    <dgm:cxn modelId="{B3B8B0D5-1540-4AC5-8FE3-8EC5841934DD}" srcId="{D6880AB8-C33E-4A82-9BA7-E0ED051118DE}" destId="{D82EC5E8-79DE-4A91-AF66-77F424EEE922}" srcOrd="1" destOrd="0" parTransId="{0467AB3B-3216-4AD2-855D-7A0A3C444723}" sibTransId="{E6240CEA-DBC0-4A0A-A228-836218747B20}"/>
    <dgm:cxn modelId="{69B0CA8A-C8E6-480A-A38D-FA98709966C1}" type="presOf" srcId="{D6880AB8-C33E-4A82-9BA7-E0ED051118DE}" destId="{AE0862A9-6388-426A-9843-C993E2F0B5E6}" srcOrd="0" destOrd="0" presId="urn:microsoft.com/office/officeart/2005/8/layout/process3"/>
    <dgm:cxn modelId="{A5AF32BE-9C39-4F54-AD8E-6C366F1FCD21}" type="presOf" srcId="{A0513DA6-A0B2-40C4-B473-3BE389FCA7DC}" destId="{DB38E7DA-A50A-41E7-B695-9CB449DB7598}" srcOrd="1" destOrd="0" presId="urn:microsoft.com/office/officeart/2005/8/layout/process3"/>
    <dgm:cxn modelId="{A03BED00-EB24-4A54-8603-CF2D4D5EEE0D}" type="presOf" srcId="{A0513DA6-A0B2-40C4-B473-3BE389FCA7DC}" destId="{D7745354-DC36-4C74-8299-912B86181BC8}" srcOrd="0" destOrd="0" presId="urn:microsoft.com/office/officeart/2005/8/layout/process3"/>
    <dgm:cxn modelId="{9BCF400D-E69F-44DC-B52B-B61CE766069D}" type="presOf" srcId="{232F7C0F-5C4A-483A-821A-597783DB653F}" destId="{5A290042-1BB3-4AB3-91DC-9C0949A4D7DD}" srcOrd="1" destOrd="0" presId="urn:microsoft.com/office/officeart/2005/8/layout/process3"/>
    <dgm:cxn modelId="{CE5C4750-07B3-45F6-9B81-9419166EBD6A}" type="presOf" srcId="{232F7C0F-5C4A-483A-821A-597783DB653F}" destId="{EF659FA4-F930-46C7-A061-41AD58FCE201}" srcOrd="0" destOrd="0" presId="urn:microsoft.com/office/officeart/2005/8/layout/process3"/>
    <dgm:cxn modelId="{5339E12F-FE28-427E-9F23-9A02BBB455A6}" type="presParOf" srcId="{AE0862A9-6388-426A-9843-C993E2F0B5E6}" destId="{1C1FCD8F-A077-4EAE-BA11-C682479E74E4}" srcOrd="0" destOrd="0" presId="urn:microsoft.com/office/officeart/2005/8/layout/process3"/>
    <dgm:cxn modelId="{400743AD-F79F-4076-92BC-B03DE05CE32F}" type="presParOf" srcId="{1C1FCD8F-A077-4EAE-BA11-C682479E74E4}" destId="{D7745354-DC36-4C74-8299-912B86181BC8}" srcOrd="0" destOrd="0" presId="urn:microsoft.com/office/officeart/2005/8/layout/process3"/>
    <dgm:cxn modelId="{304F6B87-DBA2-4C3F-B26F-1F3E26855E8C}" type="presParOf" srcId="{1C1FCD8F-A077-4EAE-BA11-C682479E74E4}" destId="{DB38E7DA-A50A-41E7-B695-9CB449DB7598}" srcOrd="1" destOrd="0" presId="urn:microsoft.com/office/officeart/2005/8/layout/process3"/>
    <dgm:cxn modelId="{4C3F5184-5A6C-4E1D-92A2-18E398D5C814}" type="presParOf" srcId="{1C1FCD8F-A077-4EAE-BA11-C682479E74E4}" destId="{D816B60B-4929-4739-B6B6-9A60FF5B29A5}" srcOrd="2" destOrd="0" presId="urn:microsoft.com/office/officeart/2005/8/layout/process3"/>
    <dgm:cxn modelId="{5D669DC0-EBF9-47C4-8622-6A282796CAFB}" type="presParOf" srcId="{AE0862A9-6388-426A-9843-C993E2F0B5E6}" destId="{EF659FA4-F930-46C7-A061-41AD58FCE201}" srcOrd="1" destOrd="0" presId="urn:microsoft.com/office/officeart/2005/8/layout/process3"/>
    <dgm:cxn modelId="{E1429241-E4A8-4B33-882A-E7D9261AAAE7}" type="presParOf" srcId="{EF659FA4-F930-46C7-A061-41AD58FCE201}" destId="{5A290042-1BB3-4AB3-91DC-9C0949A4D7DD}" srcOrd="0" destOrd="0" presId="urn:microsoft.com/office/officeart/2005/8/layout/process3"/>
    <dgm:cxn modelId="{60F828CA-AA20-4B45-824A-42B005536385}" type="presParOf" srcId="{AE0862A9-6388-426A-9843-C993E2F0B5E6}" destId="{5BC9207A-2DC0-4F0F-ADA6-56B863D45643}" srcOrd="2" destOrd="0" presId="urn:microsoft.com/office/officeart/2005/8/layout/process3"/>
    <dgm:cxn modelId="{AF47CDD2-E47C-4D46-9E20-850E3BE69D30}" type="presParOf" srcId="{5BC9207A-2DC0-4F0F-ADA6-56B863D45643}" destId="{CE11D445-6DBD-4C44-8F66-C2BEA71EA0D3}" srcOrd="0" destOrd="0" presId="urn:microsoft.com/office/officeart/2005/8/layout/process3"/>
    <dgm:cxn modelId="{83A08C43-F67C-44A2-8727-7AD8BC8EDCC4}" type="presParOf" srcId="{5BC9207A-2DC0-4F0F-ADA6-56B863D45643}" destId="{17A399B1-9B5D-4083-B619-0C594041DB9E}" srcOrd="1" destOrd="0" presId="urn:microsoft.com/office/officeart/2005/8/layout/process3"/>
    <dgm:cxn modelId="{680D947B-A2A0-491C-A9D9-2657E10F6D26}" type="presParOf" srcId="{5BC9207A-2DC0-4F0F-ADA6-56B863D45643}" destId="{3DC07B96-ADE9-4A14-AC4A-AB4E40EF6388}" srcOrd="2" destOrd="0" presId="urn:microsoft.com/office/officeart/2005/8/layout/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880AB8-C33E-4A82-9BA7-E0ED051118D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A0513DA6-A0B2-40C4-B473-3BE389FCA7DC}">
      <dgm:prSet phldrT="[Text]"/>
      <dgm:spPr/>
      <dgm:t>
        <a:bodyPr/>
        <a:lstStyle/>
        <a:p>
          <a:r>
            <a:rPr lang="en-GB" smtClean="0"/>
            <a:t>Description</a:t>
          </a:r>
          <a:endParaRPr lang="en-GB" dirty="0"/>
        </a:p>
      </dgm:t>
    </dgm:pt>
    <dgm:pt modelId="{A34EB71A-304A-4BD0-B233-4B4C330DA539}" cxnId="{2CF37A98-12DD-4F86-A09F-8DC285E1700D}" type="parTrans">
      <dgm:prSet/>
      <dgm:spPr/>
      <dgm:t>
        <a:bodyPr/>
        <a:lstStyle/>
        <a:p>
          <a:endParaRPr lang="en-GB"/>
        </a:p>
      </dgm:t>
    </dgm:pt>
    <dgm:pt modelId="{232F7C0F-5C4A-483A-821A-597783DB653F}" cxnId="{2CF37A98-12DD-4F86-A09F-8DC285E1700D}" type="sibTrans">
      <dgm:prSet/>
      <dgm:spPr/>
      <dgm:t>
        <a:bodyPr/>
        <a:lstStyle/>
        <a:p>
          <a:endParaRPr lang="en-GB"/>
        </a:p>
      </dgm:t>
    </dgm:pt>
    <dgm:pt modelId="{424D4713-A257-4486-9AEA-A201819C3267}">
      <dgm:prSet phldrT="[Text]"/>
      <dgm:spPr/>
      <dgm:t>
        <a:bodyPr/>
        <a:lstStyle/>
        <a:p>
          <a:r>
            <a:rPr lang="en-GB" dirty="0" smtClean="0"/>
            <a:t>Stabbed to death</a:t>
          </a:r>
          <a:endParaRPr lang="en-GB" dirty="0"/>
        </a:p>
      </dgm:t>
    </dgm:pt>
    <dgm:pt modelId="{5DD65892-8526-41B8-AD9E-9CEBC514C329}" cxnId="{F6A8DC41-4A7A-466E-BCB8-CBB3B8DAEE74}" type="parTrans">
      <dgm:prSet/>
      <dgm:spPr/>
      <dgm:t>
        <a:bodyPr/>
        <a:lstStyle/>
        <a:p>
          <a:endParaRPr lang="en-GB"/>
        </a:p>
      </dgm:t>
    </dgm:pt>
    <dgm:pt modelId="{0349809C-D4BF-4144-A172-AB4185B8FC57}" cxnId="{F6A8DC41-4A7A-466E-BCB8-CBB3B8DAEE74}" type="sibTrans">
      <dgm:prSet/>
      <dgm:spPr/>
      <dgm:t>
        <a:bodyPr/>
        <a:lstStyle/>
        <a:p>
          <a:endParaRPr lang="en-GB"/>
        </a:p>
      </dgm:t>
    </dgm:pt>
    <dgm:pt modelId="{15FA7314-5F86-415A-9B78-79A891AEFE2A}">
      <dgm:prSet phldrT="[Text]"/>
      <dgm:spPr/>
      <dgm:t>
        <a:bodyPr/>
        <a:lstStyle/>
        <a:p>
          <a:r>
            <a:rPr lang="en-GB" dirty="0" smtClean="0"/>
            <a:t>In the library</a:t>
          </a:r>
          <a:endParaRPr lang="en-GB" dirty="0"/>
        </a:p>
      </dgm:t>
    </dgm:pt>
    <dgm:pt modelId="{4C629BA0-7184-4E9F-857D-B773445132B5}" cxnId="{A40D4C4F-4C09-4554-9EF1-2BB8C262B20E}" type="parTrans">
      <dgm:prSet/>
      <dgm:spPr/>
      <dgm:t>
        <a:bodyPr/>
        <a:lstStyle/>
        <a:p>
          <a:endParaRPr lang="en-GB"/>
        </a:p>
      </dgm:t>
    </dgm:pt>
    <dgm:pt modelId="{A6FD0DBE-E238-4046-9D87-BB33DAC71EB0}" cxnId="{A40D4C4F-4C09-4554-9EF1-2BB8C262B20E}" type="sibTrans">
      <dgm:prSet/>
      <dgm:spPr/>
      <dgm:t>
        <a:bodyPr/>
        <a:lstStyle/>
        <a:p>
          <a:endParaRPr lang="en-GB"/>
        </a:p>
      </dgm:t>
    </dgm:pt>
    <dgm:pt modelId="{3AC3C306-B289-4D82-8302-F3971C58E5F5}">
      <dgm:prSet phldrT="[Text]"/>
      <dgm:spPr/>
      <dgm:t>
        <a:bodyPr/>
        <a:lstStyle/>
        <a:p>
          <a:r>
            <a:rPr lang="en-GB" dirty="0" smtClean="0"/>
            <a:t>Last night</a:t>
          </a:r>
          <a:endParaRPr lang="en-GB" dirty="0"/>
        </a:p>
      </dgm:t>
    </dgm:pt>
    <dgm:pt modelId="{254AADDB-666A-407A-8664-1A8411335382}" cxnId="{30FBDE33-081F-465C-ADF5-61E27250CB41}" type="parTrans">
      <dgm:prSet/>
      <dgm:spPr/>
      <dgm:t>
        <a:bodyPr/>
        <a:lstStyle/>
        <a:p>
          <a:endParaRPr lang="en-GB"/>
        </a:p>
      </dgm:t>
    </dgm:pt>
    <dgm:pt modelId="{53886464-4452-4205-BDD3-A644C684F940}" cxnId="{30FBDE33-081F-465C-ADF5-61E27250CB41}" type="sibTrans">
      <dgm:prSet/>
      <dgm:spPr/>
      <dgm:t>
        <a:bodyPr/>
        <a:lstStyle/>
        <a:p>
          <a:endParaRPr lang="en-GB"/>
        </a:p>
      </dgm:t>
    </dgm:pt>
    <dgm:pt modelId="{7D2F4D4A-9A10-49C1-A5F1-701838DE3561}">
      <dgm:prSet phldrT="[Text]"/>
      <dgm:spPr/>
      <dgm:t>
        <a:bodyPr/>
        <a:lstStyle/>
        <a:p>
          <a:r>
            <a:rPr lang="en-GB" dirty="0" smtClean="0"/>
            <a:t>Professor Plum</a:t>
          </a:r>
          <a:endParaRPr lang="en-GB" dirty="0"/>
        </a:p>
      </dgm:t>
    </dgm:pt>
    <dgm:pt modelId="{5DEFC134-C9F4-4DDC-8B01-4CCAF7ADA0AC}" cxnId="{2B2636C1-D54E-461A-BCE1-80FF52225CF7}" type="sibTrans">
      <dgm:prSet/>
      <dgm:spPr/>
      <dgm:t>
        <a:bodyPr/>
        <a:lstStyle/>
        <a:p>
          <a:endParaRPr lang="en-GB"/>
        </a:p>
      </dgm:t>
    </dgm:pt>
    <dgm:pt modelId="{3B5FFEF1-7F9C-4571-86ED-E2C8A760BBB3}" cxnId="{2B2636C1-D54E-461A-BCE1-80FF52225CF7}" type="parTrans">
      <dgm:prSet/>
      <dgm:spPr/>
      <dgm:t>
        <a:bodyPr/>
        <a:lstStyle/>
        <a:p>
          <a:endParaRPr lang="en-GB"/>
        </a:p>
      </dgm:t>
    </dgm:pt>
    <dgm:pt modelId="{67A8B403-283A-4280-86FA-8C143CF37A41}">
      <dgm:prSet phldrT="[Text]"/>
      <dgm:spPr/>
      <dgm:t>
        <a:bodyPr/>
        <a:lstStyle/>
        <a:p>
          <a:r>
            <a:rPr lang="en-GB" dirty="0" smtClean="0"/>
            <a:t>Detective involved</a:t>
          </a:r>
          <a:endParaRPr lang="en-GB" dirty="0"/>
        </a:p>
      </dgm:t>
    </dgm:pt>
    <dgm:pt modelId="{20DBEC1F-53F1-4A1B-828C-41A97E16C99D}" cxnId="{E85A16FB-7E61-4F41-B027-D1DAB2CCDD09}" type="parTrans">
      <dgm:prSet/>
      <dgm:spPr/>
      <dgm:t>
        <a:bodyPr/>
        <a:lstStyle/>
        <a:p>
          <a:endParaRPr lang="en-GB"/>
        </a:p>
      </dgm:t>
    </dgm:pt>
    <dgm:pt modelId="{57119C0A-F0C9-44EF-A757-52F10F3CFA19}" cxnId="{E85A16FB-7E61-4F41-B027-D1DAB2CCDD09}" type="sibTrans">
      <dgm:prSet/>
      <dgm:spPr/>
      <dgm:t>
        <a:bodyPr/>
        <a:lstStyle/>
        <a:p>
          <a:endParaRPr lang="en-GB"/>
        </a:p>
      </dgm:t>
    </dgm:pt>
    <dgm:pt modelId="{D90CAD54-F4DC-4853-823C-6E54D3ACFA62}">
      <dgm:prSet phldrT="[Text]"/>
      <dgm:spPr/>
      <dgm:t>
        <a:bodyPr/>
        <a:lstStyle/>
        <a:p>
          <a:r>
            <a:rPr lang="en-GB" dirty="0" smtClean="0"/>
            <a:t>Pathologist report</a:t>
          </a:r>
          <a:endParaRPr lang="en-GB" dirty="0"/>
        </a:p>
      </dgm:t>
    </dgm:pt>
    <dgm:pt modelId="{BB056DF3-9749-444F-A062-E008AC565A02}" cxnId="{C9520BBE-EB68-47DF-8657-100F23CE443B}" type="parTrans">
      <dgm:prSet/>
      <dgm:spPr/>
      <dgm:t>
        <a:bodyPr/>
        <a:lstStyle/>
        <a:p>
          <a:endParaRPr lang="en-GB"/>
        </a:p>
      </dgm:t>
    </dgm:pt>
    <dgm:pt modelId="{61BC84D3-349F-40D1-BAD4-8474B46193B3}" cxnId="{C9520BBE-EB68-47DF-8657-100F23CE443B}" type="sibTrans">
      <dgm:prSet/>
      <dgm:spPr/>
      <dgm:t>
        <a:bodyPr/>
        <a:lstStyle/>
        <a:p>
          <a:endParaRPr lang="en-GB"/>
        </a:p>
      </dgm:t>
    </dgm:pt>
    <dgm:pt modelId="{1243C421-38A8-4F62-9205-5C74B61CC345}">
      <dgm:prSet phldrT="[Text]"/>
      <dgm:spPr/>
      <dgm:t>
        <a:bodyPr/>
        <a:lstStyle/>
        <a:p>
          <a:r>
            <a:rPr lang="en-GB" dirty="0" smtClean="0"/>
            <a:t>Suspects &amp; motives</a:t>
          </a:r>
          <a:endParaRPr lang="en-GB" dirty="0"/>
        </a:p>
      </dgm:t>
    </dgm:pt>
    <dgm:pt modelId="{0E0E8A37-D258-4812-8800-B0598674C5F0}" cxnId="{60199DB3-217E-4C73-AB2F-77455EA100B5}" type="parTrans">
      <dgm:prSet/>
      <dgm:spPr/>
      <dgm:t>
        <a:bodyPr/>
        <a:lstStyle/>
        <a:p>
          <a:endParaRPr lang="en-GB"/>
        </a:p>
      </dgm:t>
    </dgm:pt>
    <dgm:pt modelId="{306EE6C2-1399-4906-8EB6-7F046C9C409A}" cxnId="{60199DB3-217E-4C73-AB2F-77455EA100B5}" type="sibTrans">
      <dgm:prSet/>
      <dgm:spPr/>
      <dgm:t>
        <a:bodyPr/>
        <a:lstStyle/>
        <a:p>
          <a:endParaRPr lang="en-GB"/>
        </a:p>
      </dgm:t>
    </dgm:pt>
    <dgm:pt modelId="{9EA01ECD-FA02-4385-A40D-DF4F5421D32C}">
      <dgm:prSet phldrT="[Text]"/>
      <dgm:spPr/>
      <dgm:t>
        <a:bodyPr/>
        <a:lstStyle/>
        <a:p>
          <a:r>
            <a:rPr lang="en-GB" dirty="0" smtClean="0"/>
            <a:t>Scenarios</a:t>
          </a:r>
          <a:endParaRPr lang="en-GB" dirty="0"/>
        </a:p>
      </dgm:t>
    </dgm:pt>
    <dgm:pt modelId="{87DAB380-62AA-4644-81B1-FC5362E8B9FE}" cxnId="{EC38ABFA-0F6A-441C-89C7-49CA03F084CD}" type="parTrans">
      <dgm:prSet/>
      <dgm:spPr/>
      <dgm:t>
        <a:bodyPr/>
        <a:lstStyle/>
        <a:p>
          <a:endParaRPr lang="en-GB"/>
        </a:p>
      </dgm:t>
    </dgm:pt>
    <dgm:pt modelId="{86C57BDE-CF1F-4D30-9D4D-74E9D4B3AE0B}" cxnId="{EC38ABFA-0F6A-441C-89C7-49CA03F084CD}" type="sibTrans">
      <dgm:prSet/>
      <dgm:spPr/>
      <dgm:t>
        <a:bodyPr/>
        <a:lstStyle/>
        <a:p>
          <a:endParaRPr lang="en-GB"/>
        </a:p>
      </dgm:t>
    </dgm:pt>
    <dgm:pt modelId="{D82EC5E8-79DE-4A91-AF66-77F424EEE922}">
      <dgm:prSet phldrT="[Text]"/>
      <dgm:spPr/>
      <dgm:t>
        <a:bodyPr/>
        <a:lstStyle/>
        <a:p>
          <a:r>
            <a:rPr lang="en-GB" dirty="0" smtClean="0"/>
            <a:t> Analysis</a:t>
          </a:r>
          <a:endParaRPr lang="en-GB" dirty="0"/>
        </a:p>
      </dgm:t>
    </dgm:pt>
    <dgm:pt modelId="{E6240CEA-DBC0-4A0A-A228-836218747B20}" cxnId="{B3B8B0D5-1540-4AC5-8FE3-8EC5841934DD}" type="sibTrans">
      <dgm:prSet/>
      <dgm:spPr/>
      <dgm:t>
        <a:bodyPr/>
        <a:lstStyle/>
        <a:p>
          <a:endParaRPr lang="en-GB"/>
        </a:p>
      </dgm:t>
    </dgm:pt>
    <dgm:pt modelId="{0467AB3B-3216-4AD2-855D-7A0A3C444723}" cxnId="{B3B8B0D5-1540-4AC5-8FE3-8EC5841934DD}" type="parTrans">
      <dgm:prSet/>
      <dgm:spPr/>
      <dgm:t>
        <a:bodyPr/>
        <a:lstStyle/>
        <a:p>
          <a:endParaRPr lang="en-GB"/>
        </a:p>
      </dgm:t>
    </dgm:pt>
    <dgm:pt modelId="{B8337FCE-7810-41DC-93BC-DD300A62EC4F}">
      <dgm:prSet phldrT="[Text]"/>
      <dgm:spPr/>
      <dgm:t>
        <a:bodyPr/>
        <a:lstStyle/>
        <a:p>
          <a:r>
            <a:rPr lang="en-GB" dirty="0" smtClean="0"/>
            <a:t>Evaluation</a:t>
          </a:r>
          <a:endParaRPr lang="en-GB" dirty="0"/>
        </a:p>
      </dgm:t>
    </dgm:pt>
    <dgm:pt modelId="{F8DD3EDB-AC7E-4F1C-8428-D7553368E9E4}" cxnId="{8B25015D-A5CC-48EF-8BA7-B9FD1ED0E108}" type="parTrans">
      <dgm:prSet/>
      <dgm:spPr/>
      <dgm:t>
        <a:bodyPr/>
        <a:lstStyle/>
        <a:p>
          <a:endParaRPr lang="en-GB"/>
        </a:p>
      </dgm:t>
    </dgm:pt>
    <dgm:pt modelId="{86615885-802C-4226-B0F4-79D3FA996D9C}" cxnId="{8B25015D-A5CC-48EF-8BA7-B9FD1ED0E108}" type="sibTrans">
      <dgm:prSet/>
      <dgm:spPr/>
      <dgm:t>
        <a:bodyPr/>
        <a:lstStyle/>
        <a:p>
          <a:endParaRPr lang="en-GB"/>
        </a:p>
      </dgm:t>
    </dgm:pt>
    <dgm:pt modelId="{EBD2895B-7617-4749-B96E-7A91FBFCF21B}">
      <dgm:prSet phldrT="[Text]"/>
      <dgm:spPr/>
      <dgm:t>
        <a:bodyPr/>
        <a:lstStyle/>
        <a:p>
          <a:r>
            <a:rPr lang="en-GB" dirty="0" smtClean="0"/>
            <a:t>Chief Inspector </a:t>
          </a:r>
          <a:endParaRPr lang="en-GB" dirty="0"/>
        </a:p>
      </dgm:t>
    </dgm:pt>
    <dgm:pt modelId="{ECCEA4E6-B30F-40BD-AC03-190D4D148D88}" cxnId="{24792086-CB83-4E4C-A7CE-0574FFD0BDCD}" type="parTrans">
      <dgm:prSet/>
      <dgm:spPr/>
      <dgm:t>
        <a:bodyPr/>
        <a:lstStyle/>
        <a:p>
          <a:endParaRPr lang="en-GB"/>
        </a:p>
      </dgm:t>
    </dgm:pt>
    <dgm:pt modelId="{7FC7074D-B00D-478B-8B86-8EB4B2723593}" cxnId="{24792086-CB83-4E4C-A7CE-0574FFD0BDCD}" type="sibTrans">
      <dgm:prSet/>
      <dgm:spPr/>
      <dgm:t>
        <a:bodyPr/>
        <a:lstStyle/>
        <a:p>
          <a:endParaRPr lang="en-GB"/>
        </a:p>
      </dgm:t>
    </dgm:pt>
    <dgm:pt modelId="{5E057815-56DD-42E4-875B-F11E088B01D2}">
      <dgm:prSet phldrT="[Text]"/>
      <dgm:spPr/>
      <dgm:t>
        <a:bodyPr/>
        <a:lstStyle/>
        <a:p>
          <a:r>
            <a:rPr lang="en-GB" dirty="0" smtClean="0"/>
            <a:t>Identified evidence to murder </a:t>
          </a:r>
          <a:endParaRPr lang="en-GB" dirty="0"/>
        </a:p>
      </dgm:t>
    </dgm:pt>
    <dgm:pt modelId="{2E0B8ECC-F1EE-44EB-A808-371E0EA0D69A}" cxnId="{8CA5E7AA-5CF0-4098-A24B-E9FDBCACB449}" type="parTrans">
      <dgm:prSet/>
      <dgm:spPr/>
      <dgm:t>
        <a:bodyPr/>
        <a:lstStyle/>
        <a:p>
          <a:endParaRPr lang="en-GB"/>
        </a:p>
      </dgm:t>
    </dgm:pt>
    <dgm:pt modelId="{99D538B8-9483-4C19-8B17-E705ECF80D5F}" cxnId="{8CA5E7AA-5CF0-4098-A24B-E9FDBCACB449}" type="sibTrans">
      <dgm:prSet/>
      <dgm:spPr/>
      <dgm:t>
        <a:bodyPr/>
        <a:lstStyle/>
        <a:p>
          <a:endParaRPr lang="en-GB"/>
        </a:p>
      </dgm:t>
    </dgm:pt>
    <dgm:pt modelId="{AA9BF2A0-B2EF-4308-9E63-319675778BD1}">
      <dgm:prSet phldrT="[Text]"/>
      <dgm:spPr/>
      <dgm:t>
        <a:bodyPr/>
        <a:lstStyle/>
        <a:p>
          <a:r>
            <a:rPr lang="en-GB" dirty="0" smtClean="0"/>
            <a:t>Suspect charged with murder</a:t>
          </a:r>
          <a:endParaRPr lang="en-GB" dirty="0"/>
        </a:p>
      </dgm:t>
    </dgm:pt>
    <dgm:pt modelId="{A68B28EF-6598-4CFF-80DF-6FAE8566472C}" cxnId="{5853FD28-F360-4295-AAF7-C6E395019578}" type="parTrans">
      <dgm:prSet/>
      <dgm:spPr/>
      <dgm:t>
        <a:bodyPr/>
        <a:lstStyle/>
        <a:p>
          <a:endParaRPr lang="en-GB"/>
        </a:p>
      </dgm:t>
    </dgm:pt>
    <dgm:pt modelId="{C0746478-E6FC-4047-AB1A-24B3B8618388}" cxnId="{5853FD28-F360-4295-AAF7-C6E395019578}" type="sibTrans">
      <dgm:prSet/>
      <dgm:spPr/>
      <dgm:t>
        <a:bodyPr/>
        <a:lstStyle/>
        <a:p>
          <a:endParaRPr lang="en-GB"/>
        </a:p>
      </dgm:t>
    </dgm:pt>
    <dgm:pt modelId="{FDC7685E-808F-490B-B7AF-60419E449C5D}">
      <dgm:prSet phldrT="[Text]"/>
      <dgm:spPr/>
      <dgm:t>
        <a:bodyPr/>
        <a:lstStyle/>
        <a:p>
          <a:r>
            <a:rPr lang="en-GB" dirty="0" smtClean="0"/>
            <a:t>Court + Justice </a:t>
          </a:r>
          <a:endParaRPr lang="en-GB" dirty="0"/>
        </a:p>
      </dgm:t>
    </dgm:pt>
    <dgm:pt modelId="{C7F47A71-834B-4355-916B-56B55D837CD5}" cxnId="{0F54A583-E580-406E-B340-25D07DEB726E}" type="parTrans">
      <dgm:prSet/>
      <dgm:spPr/>
      <dgm:t>
        <a:bodyPr/>
        <a:lstStyle/>
        <a:p>
          <a:endParaRPr lang="en-GB"/>
        </a:p>
      </dgm:t>
    </dgm:pt>
    <dgm:pt modelId="{CD32A281-471B-4CF6-8E9D-E212A00E9C29}" cxnId="{0F54A583-E580-406E-B340-25D07DEB726E}" type="sibTrans">
      <dgm:prSet/>
      <dgm:spPr/>
      <dgm:t>
        <a:bodyPr/>
        <a:lstStyle/>
        <a:p>
          <a:endParaRPr lang="en-GB"/>
        </a:p>
      </dgm:t>
    </dgm:pt>
    <dgm:pt modelId="{AE0862A9-6388-426A-9843-C993E2F0B5E6}" type="pres">
      <dgm:prSet presAssocID="{D6880AB8-C33E-4A82-9BA7-E0ED051118DE}" presName="linearFlow" presStyleCnt="0">
        <dgm:presLayoutVars>
          <dgm:dir/>
          <dgm:animLvl val="lvl"/>
          <dgm:resizeHandles val="exact"/>
        </dgm:presLayoutVars>
      </dgm:prSet>
      <dgm:spPr/>
      <dgm:t>
        <a:bodyPr/>
        <a:lstStyle/>
        <a:p>
          <a:endParaRPr lang="en-GB"/>
        </a:p>
      </dgm:t>
    </dgm:pt>
    <dgm:pt modelId="{1C1FCD8F-A077-4EAE-BA11-C682479E74E4}" type="pres">
      <dgm:prSet presAssocID="{A0513DA6-A0B2-40C4-B473-3BE389FCA7DC}" presName="composite" presStyleCnt="0"/>
      <dgm:spPr/>
    </dgm:pt>
    <dgm:pt modelId="{D7745354-DC36-4C74-8299-912B86181BC8}" type="pres">
      <dgm:prSet presAssocID="{A0513DA6-A0B2-40C4-B473-3BE389FCA7DC}" presName="parTx" presStyleLbl="node1" presStyleIdx="0" presStyleCnt="3">
        <dgm:presLayoutVars>
          <dgm:chMax val="0"/>
          <dgm:chPref val="0"/>
          <dgm:bulletEnabled val="1"/>
        </dgm:presLayoutVars>
      </dgm:prSet>
      <dgm:spPr/>
      <dgm:t>
        <a:bodyPr/>
        <a:lstStyle/>
        <a:p>
          <a:endParaRPr lang="en-GB"/>
        </a:p>
      </dgm:t>
    </dgm:pt>
    <dgm:pt modelId="{DB38E7DA-A50A-41E7-B695-9CB449DB7598}" type="pres">
      <dgm:prSet presAssocID="{A0513DA6-A0B2-40C4-B473-3BE389FCA7DC}" presName="parSh" presStyleLbl="node1" presStyleIdx="0" presStyleCnt="3"/>
      <dgm:spPr/>
      <dgm:t>
        <a:bodyPr/>
        <a:lstStyle/>
        <a:p>
          <a:endParaRPr lang="en-GB"/>
        </a:p>
      </dgm:t>
    </dgm:pt>
    <dgm:pt modelId="{D816B60B-4929-4739-B6B6-9A60FF5B29A5}" type="pres">
      <dgm:prSet presAssocID="{A0513DA6-A0B2-40C4-B473-3BE389FCA7DC}" presName="desTx" presStyleLbl="fgAcc1" presStyleIdx="0" presStyleCnt="3" custScaleX="119337">
        <dgm:presLayoutVars>
          <dgm:bulletEnabled val="1"/>
        </dgm:presLayoutVars>
      </dgm:prSet>
      <dgm:spPr/>
      <dgm:t>
        <a:bodyPr/>
        <a:lstStyle/>
        <a:p>
          <a:endParaRPr lang="en-GB"/>
        </a:p>
      </dgm:t>
    </dgm:pt>
    <dgm:pt modelId="{EF659FA4-F930-46C7-A061-41AD58FCE201}" type="pres">
      <dgm:prSet presAssocID="{232F7C0F-5C4A-483A-821A-597783DB653F}" presName="sibTrans" presStyleLbl="sibTrans2D1" presStyleIdx="0" presStyleCnt="2"/>
      <dgm:spPr/>
      <dgm:t>
        <a:bodyPr/>
        <a:lstStyle/>
        <a:p>
          <a:endParaRPr lang="en-GB"/>
        </a:p>
      </dgm:t>
    </dgm:pt>
    <dgm:pt modelId="{5A290042-1BB3-4AB3-91DC-9C0949A4D7DD}" type="pres">
      <dgm:prSet presAssocID="{232F7C0F-5C4A-483A-821A-597783DB653F}" presName="connTx" presStyleLbl="sibTrans2D1" presStyleIdx="0" presStyleCnt="2"/>
      <dgm:spPr/>
      <dgm:t>
        <a:bodyPr/>
        <a:lstStyle/>
        <a:p>
          <a:endParaRPr lang="en-GB"/>
        </a:p>
      </dgm:t>
    </dgm:pt>
    <dgm:pt modelId="{5BC9207A-2DC0-4F0F-ADA6-56B863D45643}" type="pres">
      <dgm:prSet presAssocID="{D82EC5E8-79DE-4A91-AF66-77F424EEE922}" presName="composite" presStyleCnt="0"/>
      <dgm:spPr/>
    </dgm:pt>
    <dgm:pt modelId="{CE11D445-6DBD-4C44-8F66-C2BEA71EA0D3}" type="pres">
      <dgm:prSet presAssocID="{D82EC5E8-79DE-4A91-AF66-77F424EEE922}" presName="parTx" presStyleLbl="node1" presStyleIdx="0" presStyleCnt="3">
        <dgm:presLayoutVars>
          <dgm:chMax val="0"/>
          <dgm:chPref val="0"/>
          <dgm:bulletEnabled val="1"/>
        </dgm:presLayoutVars>
      </dgm:prSet>
      <dgm:spPr/>
      <dgm:t>
        <a:bodyPr/>
        <a:lstStyle/>
        <a:p>
          <a:endParaRPr lang="en-GB"/>
        </a:p>
      </dgm:t>
    </dgm:pt>
    <dgm:pt modelId="{17A399B1-9B5D-4083-B619-0C594041DB9E}" type="pres">
      <dgm:prSet presAssocID="{D82EC5E8-79DE-4A91-AF66-77F424EEE922}" presName="parSh" presStyleLbl="node1" presStyleIdx="1" presStyleCnt="3"/>
      <dgm:spPr/>
      <dgm:t>
        <a:bodyPr/>
        <a:lstStyle/>
        <a:p>
          <a:endParaRPr lang="en-GB"/>
        </a:p>
      </dgm:t>
    </dgm:pt>
    <dgm:pt modelId="{3DC07B96-ADE9-4A14-AC4A-AB4E40EF6388}" type="pres">
      <dgm:prSet presAssocID="{D82EC5E8-79DE-4A91-AF66-77F424EEE922}" presName="desTx" presStyleLbl="fgAcc1" presStyleIdx="1" presStyleCnt="3" custScaleX="120110">
        <dgm:presLayoutVars>
          <dgm:bulletEnabled val="1"/>
        </dgm:presLayoutVars>
      </dgm:prSet>
      <dgm:spPr/>
      <dgm:t>
        <a:bodyPr/>
        <a:lstStyle/>
        <a:p>
          <a:endParaRPr lang="en-GB"/>
        </a:p>
      </dgm:t>
    </dgm:pt>
    <dgm:pt modelId="{D07E6C44-D6E5-4E6C-BC3A-EE36305A4514}" type="pres">
      <dgm:prSet presAssocID="{E6240CEA-DBC0-4A0A-A228-836218747B20}" presName="sibTrans" presStyleLbl="sibTrans2D1" presStyleIdx="1" presStyleCnt="2"/>
      <dgm:spPr/>
      <dgm:t>
        <a:bodyPr/>
        <a:lstStyle/>
        <a:p>
          <a:endParaRPr lang="en-GB"/>
        </a:p>
      </dgm:t>
    </dgm:pt>
    <dgm:pt modelId="{17CDCDF0-9A9D-4B20-AD01-C419D2FBDFFB}" type="pres">
      <dgm:prSet presAssocID="{E6240CEA-DBC0-4A0A-A228-836218747B20}" presName="connTx" presStyleLbl="sibTrans2D1" presStyleIdx="1" presStyleCnt="2"/>
      <dgm:spPr/>
      <dgm:t>
        <a:bodyPr/>
        <a:lstStyle/>
        <a:p>
          <a:endParaRPr lang="en-GB"/>
        </a:p>
      </dgm:t>
    </dgm:pt>
    <dgm:pt modelId="{4D80F754-8CC1-4854-87BF-67973831CB0C}" type="pres">
      <dgm:prSet presAssocID="{B8337FCE-7810-41DC-93BC-DD300A62EC4F}" presName="composite" presStyleCnt="0"/>
      <dgm:spPr/>
    </dgm:pt>
    <dgm:pt modelId="{EB30DD52-01E6-44DD-9D9F-0DB20055263E}" type="pres">
      <dgm:prSet presAssocID="{B8337FCE-7810-41DC-93BC-DD300A62EC4F}" presName="parTx" presStyleLbl="node1" presStyleIdx="1" presStyleCnt="3">
        <dgm:presLayoutVars>
          <dgm:chMax val="0"/>
          <dgm:chPref val="0"/>
          <dgm:bulletEnabled val="1"/>
        </dgm:presLayoutVars>
      </dgm:prSet>
      <dgm:spPr/>
      <dgm:t>
        <a:bodyPr/>
        <a:lstStyle/>
        <a:p>
          <a:endParaRPr lang="en-GB"/>
        </a:p>
      </dgm:t>
    </dgm:pt>
    <dgm:pt modelId="{D75DCDF1-1FB2-4B4C-A132-7350F98EFD18}" type="pres">
      <dgm:prSet presAssocID="{B8337FCE-7810-41DC-93BC-DD300A62EC4F}" presName="parSh" presStyleLbl="node1" presStyleIdx="2" presStyleCnt="3"/>
      <dgm:spPr/>
      <dgm:t>
        <a:bodyPr/>
        <a:lstStyle/>
        <a:p>
          <a:endParaRPr lang="en-GB"/>
        </a:p>
      </dgm:t>
    </dgm:pt>
    <dgm:pt modelId="{B3CB4CF8-38A7-4447-ABD2-E8F052E61D93}" type="pres">
      <dgm:prSet presAssocID="{B8337FCE-7810-41DC-93BC-DD300A62EC4F}" presName="desTx" presStyleLbl="fgAcc1" presStyleIdx="2" presStyleCnt="3" custScaleX="118897">
        <dgm:presLayoutVars>
          <dgm:bulletEnabled val="1"/>
        </dgm:presLayoutVars>
      </dgm:prSet>
      <dgm:spPr/>
      <dgm:t>
        <a:bodyPr/>
        <a:lstStyle/>
        <a:p>
          <a:endParaRPr lang="en-GB"/>
        </a:p>
      </dgm:t>
    </dgm:pt>
  </dgm:ptLst>
  <dgm:cxnLst>
    <dgm:cxn modelId="{C9520BBE-EB68-47DF-8657-100F23CE443B}" srcId="{D82EC5E8-79DE-4A91-AF66-77F424EEE922}" destId="{D90CAD54-F4DC-4853-823C-6E54D3ACFA62}" srcOrd="1" destOrd="0" parTransId="{BB056DF3-9749-444F-A062-E008AC565A02}" sibTransId="{61BC84D3-349F-40D1-BAD4-8474B46193B3}"/>
    <dgm:cxn modelId="{99981115-7DC8-42EF-A4DB-4E85269439F8}" type="presOf" srcId="{D6880AB8-C33E-4A82-9BA7-E0ED051118DE}" destId="{AE0862A9-6388-426A-9843-C993E2F0B5E6}" srcOrd="0" destOrd="0" presId="urn:microsoft.com/office/officeart/2005/8/layout/process3"/>
    <dgm:cxn modelId="{FAFB49D3-2BE5-4374-ADAE-F6B1D8E0D6DC}" type="presOf" srcId="{E6240CEA-DBC0-4A0A-A228-836218747B20}" destId="{D07E6C44-D6E5-4E6C-BC3A-EE36305A4514}" srcOrd="0" destOrd="0" presId="urn:microsoft.com/office/officeart/2005/8/layout/process3"/>
    <dgm:cxn modelId="{86246278-FA3B-4F3A-A384-395802C42137}" type="presOf" srcId="{FDC7685E-808F-490B-B7AF-60419E449C5D}" destId="{B3CB4CF8-38A7-4447-ABD2-E8F052E61D93}" srcOrd="0" destOrd="3" presId="urn:microsoft.com/office/officeart/2005/8/layout/process3"/>
    <dgm:cxn modelId="{8B25015D-A5CC-48EF-8BA7-B9FD1ED0E108}" srcId="{D6880AB8-C33E-4A82-9BA7-E0ED051118DE}" destId="{B8337FCE-7810-41DC-93BC-DD300A62EC4F}" srcOrd="2" destOrd="0" parTransId="{F8DD3EDB-AC7E-4F1C-8428-D7553368E9E4}" sibTransId="{86615885-802C-4226-B0F4-79D3FA996D9C}"/>
    <dgm:cxn modelId="{63905B45-FDA0-4E52-880D-F7410884031B}" type="presOf" srcId="{67A8B403-283A-4280-86FA-8C143CF37A41}" destId="{3DC07B96-ADE9-4A14-AC4A-AB4E40EF6388}" srcOrd="0" destOrd="0" presId="urn:microsoft.com/office/officeart/2005/8/layout/process3"/>
    <dgm:cxn modelId="{0E9ECEE1-DFFE-41BB-866B-317E38E81C32}" type="presOf" srcId="{A0513DA6-A0B2-40C4-B473-3BE389FCA7DC}" destId="{DB38E7DA-A50A-41E7-B695-9CB449DB7598}" srcOrd="1" destOrd="0" presId="urn:microsoft.com/office/officeart/2005/8/layout/process3"/>
    <dgm:cxn modelId="{60199DB3-217E-4C73-AB2F-77455EA100B5}" srcId="{D82EC5E8-79DE-4A91-AF66-77F424EEE922}" destId="{1243C421-38A8-4F62-9205-5C74B61CC345}" srcOrd="2" destOrd="0" parTransId="{0E0E8A37-D258-4812-8800-B0598674C5F0}" sibTransId="{306EE6C2-1399-4906-8EB6-7F046C9C409A}"/>
    <dgm:cxn modelId="{AEDC8F04-48B2-453D-BB51-9AC1D8ECAD35}" type="presOf" srcId="{5E057815-56DD-42E4-875B-F11E088B01D2}" destId="{B3CB4CF8-38A7-4447-ABD2-E8F052E61D93}" srcOrd="0" destOrd="1" presId="urn:microsoft.com/office/officeart/2005/8/layout/process3"/>
    <dgm:cxn modelId="{2F12DB60-8178-4C8C-88F8-936FA2188EB3}" type="presOf" srcId="{9EA01ECD-FA02-4385-A40D-DF4F5421D32C}" destId="{3DC07B96-ADE9-4A14-AC4A-AB4E40EF6388}" srcOrd="0" destOrd="3" presId="urn:microsoft.com/office/officeart/2005/8/layout/process3"/>
    <dgm:cxn modelId="{DCCEBA4D-3B19-41DF-B79A-6E361FD9A96B}" type="presOf" srcId="{3AC3C306-B289-4D82-8302-F3971C58E5F5}" destId="{D816B60B-4929-4739-B6B6-9A60FF5B29A5}" srcOrd="0" destOrd="3" presId="urn:microsoft.com/office/officeart/2005/8/layout/process3"/>
    <dgm:cxn modelId="{2B2636C1-D54E-461A-BCE1-80FF52225CF7}" srcId="{A0513DA6-A0B2-40C4-B473-3BE389FCA7DC}" destId="{7D2F4D4A-9A10-49C1-A5F1-701838DE3561}" srcOrd="0" destOrd="0" parTransId="{3B5FFEF1-7F9C-4571-86ED-E2C8A760BBB3}" sibTransId="{5DEFC134-C9F4-4DDC-8B01-4CCAF7ADA0AC}"/>
    <dgm:cxn modelId="{9ABDFEFD-56D5-481E-B689-C918B0859B4C}" type="presOf" srcId="{D82EC5E8-79DE-4A91-AF66-77F424EEE922}" destId="{17A399B1-9B5D-4083-B619-0C594041DB9E}" srcOrd="1" destOrd="0" presId="urn:microsoft.com/office/officeart/2005/8/layout/process3"/>
    <dgm:cxn modelId="{5853FD28-F360-4295-AAF7-C6E395019578}" srcId="{B8337FCE-7810-41DC-93BC-DD300A62EC4F}" destId="{AA9BF2A0-B2EF-4308-9E63-319675778BD1}" srcOrd="2" destOrd="0" parTransId="{A68B28EF-6598-4CFF-80DF-6FAE8566472C}" sibTransId="{C0746478-E6FC-4047-AB1A-24B3B8618388}"/>
    <dgm:cxn modelId="{E85A16FB-7E61-4F41-B027-D1DAB2CCDD09}" srcId="{D82EC5E8-79DE-4A91-AF66-77F424EEE922}" destId="{67A8B403-283A-4280-86FA-8C143CF37A41}" srcOrd="0" destOrd="0" parTransId="{20DBEC1F-53F1-4A1B-828C-41A97E16C99D}" sibTransId="{57119C0A-F0C9-44EF-A757-52F10F3CFA19}"/>
    <dgm:cxn modelId="{F6A8DC41-4A7A-466E-BCB8-CBB3B8DAEE74}" srcId="{A0513DA6-A0B2-40C4-B473-3BE389FCA7DC}" destId="{424D4713-A257-4486-9AEA-A201819C3267}" srcOrd="1" destOrd="0" parTransId="{5DD65892-8526-41B8-AD9E-9CEBC514C329}" sibTransId="{0349809C-D4BF-4144-A172-AB4185B8FC57}"/>
    <dgm:cxn modelId="{0DA61B9F-AB9B-4730-873F-207D302341E9}" type="presOf" srcId="{D82EC5E8-79DE-4A91-AF66-77F424EEE922}" destId="{CE11D445-6DBD-4C44-8F66-C2BEA71EA0D3}" srcOrd="0" destOrd="0" presId="urn:microsoft.com/office/officeart/2005/8/layout/process3"/>
    <dgm:cxn modelId="{4072B4DD-FA71-43AA-A872-D499B0D85631}" type="presOf" srcId="{B8337FCE-7810-41DC-93BC-DD300A62EC4F}" destId="{D75DCDF1-1FB2-4B4C-A132-7350F98EFD18}" srcOrd="1" destOrd="0" presId="urn:microsoft.com/office/officeart/2005/8/layout/process3"/>
    <dgm:cxn modelId="{EC38ABFA-0F6A-441C-89C7-49CA03F084CD}" srcId="{D82EC5E8-79DE-4A91-AF66-77F424EEE922}" destId="{9EA01ECD-FA02-4385-A40D-DF4F5421D32C}" srcOrd="3" destOrd="0" parTransId="{87DAB380-62AA-4644-81B1-FC5362E8B9FE}" sibTransId="{86C57BDE-CF1F-4D30-9D4D-74E9D4B3AE0B}"/>
    <dgm:cxn modelId="{88EE7557-C002-4EA5-BFFA-011419C1F953}" type="presOf" srcId="{424D4713-A257-4486-9AEA-A201819C3267}" destId="{D816B60B-4929-4739-B6B6-9A60FF5B29A5}" srcOrd="0" destOrd="1" presId="urn:microsoft.com/office/officeart/2005/8/layout/process3"/>
    <dgm:cxn modelId="{2CF37A98-12DD-4F86-A09F-8DC285E1700D}" srcId="{D6880AB8-C33E-4A82-9BA7-E0ED051118DE}" destId="{A0513DA6-A0B2-40C4-B473-3BE389FCA7DC}" srcOrd="0" destOrd="0" parTransId="{A34EB71A-304A-4BD0-B233-4B4C330DA539}" sibTransId="{232F7C0F-5C4A-483A-821A-597783DB653F}"/>
    <dgm:cxn modelId="{7EBD3C02-A056-4165-95B6-F89583A90BC2}" type="presOf" srcId="{7D2F4D4A-9A10-49C1-A5F1-701838DE3561}" destId="{D816B60B-4929-4739-B6B6-9A60FF5B29A5}" srcOrd="0" destOrd="0" presId="urn:microsoft.com/office/officeart/2005/8/layout/process3"/>
    <dgm:cxn modelId="{11BC28A3-0E15-4F1C-A31F-262D83EC3D93}" type="presOf" srcId="{15FA7314-5F86-415A-9B78-79A891AEFE2A}" destId="{D816B60B-4929-4739-B6B6-9A60FF5B29A5}" srcOrd="0" destOrd="2" presId="urn:microsoft.com/office/officeart/2005/8/layout/process3"/>
    <dgm:cxn modelId="{919CDF12-EA69-4E6D-A5C3-14094B4AA343}" type="presOf" srcId="{1243C421-38A8-4F62-9205-5C74B61CC345}" destId="{3DC07B96-ADE9-4A14-AC4A-AB4E40EF6388}" srcOrd="0" destOrd="2" presId="urn:microsoft.com/office/officeart/2005/8/layout/process3"/>
    <dgm:cxn modelId="{D27C2A98-BB30-4B63-9187-B5FCE15DF955}" type="presOf" srcId="{232F7C0F-5C4A-483A-821A-597783DB653F}" destId="{5A290042-1BB3-4AB3-91DC-9C0949A4D7DD}" srcOrd="1" destOrd="0" presId="urn:microsoft.com/office/officeart/2005/8/layout/process3"/>
    <dgm:cxn modelId="{42512266-DA4D-4E1E-8E76-7BF729BF8BAB}" type="presOf" srcId="{D90CAD54-F4DC-4853-823C-6E54D3ACFA62}" destId="{3DC07B96-ADE9-4A14-AC4A-AB4E40EF6388}" srcOrd="0" destOrd="1" presId="urn:microsoft.com/office/officeart/2005/8/layout/process3"/>
    <dgm:cxn modelId="{1A58959C-5B4E-4ECB-9DFB-2F66DF598440}" type="presOf" srcId="{E6240CEA-DBC0-4A0A-A228-836218747B20}" destId="{17CDCDF0-9A9D-4B20-AD01-C419D2FBDFFB}" srcOrd="1" destOrd="0" presId="urn:microsoft.com/office/officeart/2005/8/layout/process3"/>
    <dgm:cxn modelId="{483B6896-77DA-47E7-A46C-693092E62E98}" type="presOf" srcId="{AA9BF2A0-B2EF-4308-9E63-319675778BD1}" destId="{B3CB4CF8-38A7-4447-ABD2-E8F052E61D93}" srcOrd="0" destOrd="2" presId="urn:microsoft.com/office/officeart/2005/8/layout/process3"/>
    <dgm:cxn modelId="{5597741F-48C1-4EB4-9046-6C6A7F37498D}" type="presOf" srcId="{B8337FCE-7810-41DC-93BC-DD300A62EC4F}" destId="{EB30DD52-01E6-44DD-9D9F-0DB20055263E}" srcOrd="0" destOrd="0" presId="urn:microsoft.com/office/officeart/2005/8/layout/process3"/>
    <dgm:cxn modelId="{0F54A583-E580-406E-B340-25D07DEB726E}" srcId="{B8337FCE-7810-41DC-93BC-DD300A62EC4F}" destId="{FDC7685E-808F-490B-B7AF-60419E449C5D}" srcOrd="3" destOrd="0" parTransId="{C7F47A71-834B-4355-916B-56B55D837CD5}" sibTransId="{CD32A281-471B-4CF6-8E9D-E212A00E9C29}"/>
    <dgm:cxn modelId="{B3B8B0D5-1540-4AC5-8FE3-8EC5841934DD}" srcId="{D6880AB8-C33E-4A82-9BA7-E0ED051118DE}" destId="{D82EC5E8-79DE-4A91-AF66-77F424EEE922}" srcOrd="1" destOrd="0" parTransId="{0467AB3B-3216-4AD2-855D-7A0A3C444723}" sibTransId="{E6240CEA-DBC0-4A0A-A228-836218747B20}"/>
    <dgm:cxn modelId="{3E48F6D1-1568-44C4-B012-FA6639BCB9EB}" type="presOf" srcId="{232F7C0F-5C4A-483A-821A-597783DB653F}" destId="{EF659FA4-F930-46C7-A061-41AD58FCE201}" srcOrd="0" destOrd="0" presId="urn:microsoft.com/office/officeart/2005/8/layout/process3"/>
    <dgm:cxn modelId="{8CA5E7AA-5CF0-4098-A24B-E9FDBCACB449}" srcId="{B8337FCE-7810-41DC-93BC-DD300A62EC4F}" destId="{5E057815-56DD-42E4-875B-F11E088B01D2}" srcOrd="1" destOrd="0" parTransId="{2E0B8ECC-F1EE-44EB-A808-371E0EA0D69A}" sibTransId="{99D538B8-9483-4C19-8B17-E705ECF80D5F}"/>
    <dgm:cxn modelId="{A40D4C4F-4C09-4554-9EF1-2BB8C262B20E}" srcId="{A0513DA6-A0B2-40C4-B473-3BE389FCA7DC}" destId="{15FA7314-5F86-415A-9B78-79A891AEFE2A}" srcOrd="2" destOrd="0" parTransId="{4C629BA0-7184-4E9F-857D-B773445132B5}" sibTransId="{A6FD0DBE-E238-4046-9D87-BB33DAC71EB0}"/>
    <dgm:cxn modelId="{240DDB0C-052E-4571-BBCB-56C930D058F3}" type="presOf" srcId="{EBD2895B-7617-4749-B96E-7A91FBFCF21B}" destId="{B3CB4CF8-38A7-4447-ABD2-E8F052E61D93}" srcOrd="0" destOrd="0" presId="urn:microsoft.com/office/officeart/2005/8/layout/process3"/>
    <dgm:cxn modelId="{24792086-CB83-4E4C-A7CE-0574FFD0BDCD}" srcId="{B8337FCE-7810-41DC-93BC-DD300A62EC4F}" destId="{EBD2895B-7617-4749-B96E-7A91FBFCF21B}" srcOrd="0" destOrd="0" parTransId="{ECCEA4E6-B30F-40BD-AC03-190D4D148D88}" sibTransId="{7FC7074D-B00D-478B-8B86-8EB4B2723593}"/>
    <dgm:cxn modelId="{A1BB3B34-C882-4280-B258-06AE1831F60B}" type="presOf" srcId="{A0513DA6-A0B2-40C4-B473-3BE389FCA7DC}" destId="{D7745354-DC36-4C74-8299-912B86181BC8}" srcOrd="0" destOrd="0" presId="urn:microsoft.com/office/officeart/2005/8/layout/process3"/>
    <dgm:cxn modelId="{30FBDE33-081F-465C-ADF5-61E27250CB41}" srcId="{A0513DA6-A0B2-40C4-B473-3BE389FCA7DC}" destId="{3AC3C306-B289-4D82-8302-F3971C58E5F5}" srcOrd="3" destOrd="0" parTransId="{254AADDB-666A-407A-8664-1A8411335382}" sibTransId="{53886464-4452-4205-BDD3-A644C684F940}"/>
    <dgm:cxn modelId="{4E536F66-D902-4491-9D03-84E69BEC96CB}" type="presParOf" srcId="{AE0862A9-6388-426A-9843-C993E2F0B5E6}" destId="{1C1FCD8F-A077-4EAE-BA11-C682479E74E4}" srcOrd="0" destOrd="0" presId="urn:microsoft.com/office/officeart/2005/8/layout/process3"/>
    <dgm:cxn modelId="{5BF05014-925C-4780-BCAF-2445F2330253}" type="presParOf" srcId="{1C1FCD8F-A077-4EAE-BA11-C682479E74E4}" destId="{D7745354-DC36-4C74-8299-912B86181BC8}" srcOrd="0" destOrd="0" presId="urn:microsoft.com/office/officeart/2005/8/layout/process3"/>
    <dgm:cxn modelId="{A4810550-1CDD-47DE-A2C4-DE27DF912E72}" type="presParOf" srcId="{1C1FCD8F-A077-4EAE-BA11-C682479E74E4}" destId="{DB38E7DA-A50A-41E7-B695-9CB449DB7598}" srcOrd="1" destOrd="0" presId="urn:microsoft.com/office/officeart/2005/8/layout/process3"/>
    <dgm:cxn modelId="{D86226C6-417A-4B66-8610-82CE03C06106}" type="presParOf" srcId="{1C1FCD8F-A077-4EAE-BA11-C682479E74E4}" destId="{D816B60B-4929-4739-B6B6-9A60FF5B29A5}" srcOrd="2" destOrd="0" presId="urn:microsoft.com/office/officeart/2005/8/layout/process3"/>
    <dgm:cxn modelId="{91869ACE-1C0C-4618-B8FF-8A015DAF0849}" type="presParOf" srcId="{AE0862A9-6388-426A-9843-C993E2F0B5E6}" destId="{EF659FA4-F930-46C7-A061-41AD58FCE201}" srcOrd="1" destOrd="0" presId="urn:microsoft.com/office/officeart/2005/8/layout/process3"/>
    <dgm:cxn modelId="{13FB8DB7-F54E-4F48-9B48-AB12A711FDD8}" type="presParOf" srcId="{EF659FA4-F930-46C7-A061-41AD58FCE201}" destId="{5A290042-1BB3-4AB3-91DC-9C0949A4D7DD}" srcOrd="0" destOrd="0" presId="urn:microsoft.com/office/officeart/2005/8/layout/process3"/>
    <dgm:cxn modelId="{4A4565D8-CEFF-4D79-8BFD-20D6C9CB3BEA}" type="presParOf" srcId="{AE0862A9-6388-426A-9843-C993E2F0B5E6}" destId="{5BC9207A-2DC0-4F0F-ADA6-56B863D45643}" srcOrd="2" destOrd="0" presId="urn:microsoft.com/office/officeart/2005/8/layout/process3"/>
    <dgm:cxn modelId="{BFE6D43F-5F08-4ADE-9C54-5667AB4D14CF}" type="presParOf" srcId="{5BC9207A-2DC0-4F0F-ADA6-56B863D45643}" destId="{CE11D445-6DBD-4C44-8F66-C2BEA71EA0D3}" srcOrd="0" destOrd="0" presId="urn:microsoft.com/office/officeart/2005/8/layout/process3"/>
    <dgm:cxn modelId="{DC350627-F7A4-4B8B-89BF-D6A73F1ED72E}" type="presParOf" srcId="{5BC9207A-2DC0-4F0F-ADA6-56B863D45643}" destId="{17A399B1-9B5D-4083-B619-0C594041DB9E}" srcOrd="1" destOrd="0" presId="urn:microsoft.com/office/officeart/2005/8/layout/process3"/>
    <dgm:cxn modelId="{D864F4F9-B876-4679-BC9B-EDDFA948F1AC}" type="presParOf" srcId="{5BC9207A-2DC0-4F0F-ADA6-56B863D45643}" destId="{3DC07B96-ADE9-4A14-AC4A-AB4E40EF6388}" srcOrd="2" destOrd="0" presId="urn:microsoft.com/office/officeart/2005/8/layout/process3"/>
    <dgm:cxn modelId="{ECD9A614-5D9F-4A65-97BE-BA47D2D97F1F}" type="presParOf" srcId="{AE0862A9-6388-426A-9843-C993E2F0B5E6}" destId="{D07E6C44-D6E5-4E6C-BC3A-EE36305A4514}" srcOrd="3" destOrd="0" presId="urn:microsoft.com/office/officeart/2005/8/layout/process3"/>
    <dgm:cxn modelId="{486DA544-3252-48BE-A002-E46099702BDB}" type="presParOf" srcId="{D07E6C44-D6E5-4E6C-BC3A-EE36305A4514}" destId="{17CDCDF0-9A9D-4B20-AD01-C419D2FBDFFB}" srcOrd="0" destOrd="0" presId="urn:microsoft.com/office/officeart/2005/8/layout/process3"/>
    <dgm:cxn modelId="{05AA1A98-572E-4EBA-B0BE-A0D01749DD1A}" type="presParOf" srcId="{AE0862A9-6388-426A-9843-C993E2F0B5E6}" destId="{4D80F754-8CC1-4854-87BF-67973831CB0C}" srcOrd="4" destOrd="0" presId="urn:microsoft.com/office/officeart/2005/8/layout/process3"/>
    <dgm:cxn modelId="{EA191381-1D27-407D-B727-7E5789A6C730}" type="presParOf" srcId="{4D80F754-8CC1-4854-87BF-67973831CB0C}" destId="{EB30DD52-01E6-44DD-9D9F-0DB20055263E}" srcOrd="0" destOrd="0" presId="urn:microsoft.com/office/officeart/2005/8/layout/process3"/>
    <dgm:cxn modelId="{90EB157E-3D07-420B-9390-F6D478796901}" type="presParOf" srcId="{4D80F754-8CC1-4854-87BF-67973831CB0C}" destId="{D75DCDF1-1FB2-4B4C-A132-7350F98EFD18}" srcOrd="1" destOrd="0" presId="urn:microsoft.com/office/officeart/2005/8/layout/process3"/>
    <dgm:cxn modelId="{5160DBC8-804E-4E5A-94AE-DCAA6141CFD4}" type="presParOf" srcId="{4D80F754-8CC1-4854-87BF-67973831CB0C}" destId="{B3CB4CF8-38A7-4447-ABD2-E8F052E61D93}" srcOrd="2" destOrd="0" presId="urn:microsoft.com/office/officeart/2005/8/layout/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55FD00-A0F1-4E62-9AE9-B6F771DD70B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05A5DF21-17EC-4486-8067-BEC4947F090D}">
      <dgm:prSet phldrT="[Text]"/>
      <dgm:spPr/>
      <dgm:t>
        <a:bodyPr/>
        <a:lstStyle/>
        <a:p>
          <a:r>
            <a:rPr lang="en-GB" dirty="0" smtClean="0"/>
            <a:t>Critical thinking</a:t>
          </a:r>
          <a:endParaRPr lang="en-GB" dirty="0"/>
        </a:p>
      </dgm:t>
    </dgm:pt>
    <dgm:pt modelId="{E2A43F06-04E0-421F-B265-7983627B9A07}" cxnId="{65560EE4-B22B-451C-A442-CF4B1614FBF5}" type="parTrans">
      <dgm:prSet/>
      <dgm:spPr/>
      <dgm:t>
        <a:bodyPr/>
        <a:lstStyle/>
        <a:p>
          <a:endParaRPr lang="en-GB"/>
        </a:p>
      </dgm:t>
    </dgm:pt>
    <dgm:pt modelId="{5DBBD2B6-FCFD-4ABE-B111-96C96898EBF8}" cxnId="{65560EE4-B22B-451C-A442-CF4B1614FBF5}" type="sibTrans">
      <dgm:prSet/>
      <dgm:spPr/>
      <dgm:t>
        <a:bodyPr/>
        <a:lstStyle/>
        <a:p>
          <a:endParaRPr lang="en-GB"/>
        </a:p>
      </dgm:t>
    </dgm:pt>
    <dgm:pt modelId="{D229255E-0596-4181-9D45-DFAAE3572699}">
      <dgm:prSet phldrT="[Text]"/>
      <dgm:spPr/>
      <dgm:t>
        <a:bodyPr/>
        <a:lstStyle/>
        <a:p>
          <a:r>
            <a:rPr lang="en-GB" smtClean="0"/>
            <a:t>Describe</a:t>
          </a:r>
          <a:endParaRPr lang="en-GB"/>
        </a:p>
      </dgm:t>
    </dgm:pt>
    <dgm:pt modelId="{F003B5B4-646F-444D-8081-2D029D822B72}" cxnId="{1858D68E-97D8-46F0-B9EA-32154194037B}" type="parTrans">
      <dgm:prSet/>
      <dgm:spPr/>
      <dgm:t>
        <a:bodyPr/>
        <a:lstStyle/>
        <a:p>
          <a:endParaRPr lang="en-GB"/>
        </a:p>
      </dgm:t>
    </dgm:pt>
    <dgm:pt modelId="{6AF4BD2A-D8CE-4977-BAC3-B0573138173A}" cxnId="{1858D68E-97D8-46F0-B9EA-32154194037B}" type="sibTrans">
      <dgm:prSet/>
      <dgm:spPr/>
      <dgm:t>
        <a:bodyPr/>
        <a:lstStyle/>
        <a:p>
          <a:endParaRPr lang="en-GB"/>
        </a:p>
      </dgm:t>
    </dgm:pt>
    <dgm:pt modelId="{15B132E8-EF1C-4619-A512-0F8E90961721}">
      <dgm:prSet phldrT="[Text]"/>
      <dgm:spPr/>
      <dgm:t>
        <a:bodyPr/>
        <a:lstStyle/>
        <a:p>
          <a:r>
            <a:rPr lang="en-GB" smtClean="0"/>
            <a:t>Analyse</a:t>
          </a:r>
          <a:endParaRPr lang="en-GB"/>
        </a:p>
      </dgm:t>
    </dgm:pt>
    <dgm:pt modelId="{CB9F33DB-6645-4159-912B-D5C65C8A3A34}" cxnId="{8C9E5FE4-B2BC-45FD-88D0-4EBD1042EE26}" type="parTrans">
      <dgm:prSet/>
      <dgm:spPr/>
      <dgm:t>
        <a:bodyPr/>
        <a:lstStyle/>
        <a:p>
          <a:endParaRPr lang="en-GB"/>
        </a:p>
      </dgm:t>
    </dgm:pt>
    <dgm:pt modelId="{51EC396A-B433-4C51-8069-AFE4DC60F047}" cxnId="{8C9E5FE4-B2BC-45FD-88D0-4EBD1042EE26}" type="sibTrans">
      <dgm:prSet/>
      <dgm:spPr/>
      <dgm:t>
        <a:bodyPr/>
        <a:lstStyle/>
        <a:p>
          <a:endParaRPr lang="en-GB"/>
        </a:p>
      </dgm:t>
    </dgm:pt>
    <dgm:pt modelId="{DC827204-DDCB-44EF-87EB-7865638251B8}">
      <dgm:prSet phldrT="[Text]"/>
      <dgm:spPr/>
      <dgm:t>
        <a:bodyPr/>
        <a:lstStyle/>
        <a:p>
          <a:r>
            <a:rPr lang="en-GB" dirty="0" smtClean="0"/>
            <a:t>Evaluate</a:t>
          </a:r>
          <a:endParaRPr lang="en-GB" dirty="0"/>
        </a:p>
      </dgm:t>
    </dgm:pt>
    <dgm:pt modelId="{A8C051FC-365F-4ACD-A72B-DBE0410B1890}" cxnId="{18249594-DB0D-4FB8-A13C-FA7BBD759218}" type="parTrans">
      <dgm:prSet/>
      <dgm:spPr/>
      <dgm:t>
        <a:bodyPr/>
        <a:lstStyle/>
        <a:p>
          <a:endParaRPr lang="en-GB"/>
        </a:p>
      </dgm:t>
    </dgm:pt>
    <dgm:pt modelId="{3023F0F9-6A6F-4FC3-A5E8-D3FAC270215A}" cxnId="{18249594-DB0D-4FB8-A13C-FA7BBD759218}" type="sibTrans">
      <dgm:prSet/>
      <dgm:spPr/>
      <dgm:t>
        <a:bodyPr/>
        <a:lstStyle/>
        <a:p>
          <a:endParaRPr lang="en-GB"/>
        </a:p>
      </dgm:t>
    </dgm:pt>
    <dgm:pt modelId="{A8A1A18F-E4B0-4BC9-8337-8C2FD594590B}" type="pres">
      <dgm:prSet presAssocID="{6255FD00-A0F1-4E62-9AE9-B6F771DD70B7}" presName="Name0" presStyleCnt="0">
        <dgm:presLayoutVars>
          <dgm:dir/>
          <dgm:animLvl val="lvl"/>
          <dgm:resizeHandles val="exact"/>
        </dgm:presLayoutVars>
      </dgm:prSet>
      <dgm:spPr/>
      <dgm:t>
        <a:bodyPr/>
        <a:lstStyle/>
        <a:p>
          <a:endParaRPr lang="en-GB"/>
        </a:p>
      </dgm:t>
    </dgm:pt>
    <dgm:pt modelId="{720A6924-0A8E-47B6-96A3-43B578F3EB81}" type="pres">
      <dgm:prSet presAssocID="{05A5DF21-17EC-4486-8067-BEC4947F090D}" presName="composite" presStyleCnt="0"/>
      <dgm:spPr/>
    </dgm:pt>
    <dgm:pt modelId="{52CE2502-144B-45B0-9322-CA500C07BC6A}" type="pres">
      <dgm:prSet presAssocID="{05A5DF21-17EC-4486-8067-BEC4947F090D}" presName="parTx" presStyleLbl="alignNode1" presStyleIdx="0" presStyleCnt="1">
        <dgm:presLayoutVars>
          <dgm:chMax val="0"/>
          <dgm:chPref val="0"/>
          <dgm:bulletEnabled val="1"/>
        </dgm:presLayoutVars>
      </dgm:prSet>
      <dgm:spPr/>
      <dgm:t>
        <a:bodyPr/>
        <a:lstStyle/>
        <a:p>
          <a:endParaRPr lang="en-GB"/>
        </a:p>
      </dgm:t>
    </dgm:pt>
    <dgm:pt modelId="{90890D6B-EF0E-48BE-BD9B-936C31B0FDAF}" type="pres">
      <dgm:prSet presAssocID="{05A5DF21-17EC-4486-8067-BEC4947F090D}" presName="desTx" presStyleLbl="alignAccFollowNode1" presStyleIdx="0" presStyleCnt="1">
        <dgm:presLayoutVars>
          <dgm:bulletEnabled val="1"/>
        </dgm:presLayoutVars>
      </dgm:prSet>
      <dgm:spPr/>
      <dgm:t>
        <a:bodyPr/>
        <a:lstStyle/>
        <a:p>
          <a:endParaRPr lang="en-GB"/>
        </a:p>
      </dgm:t>
    </dgm:pt>
  </dgm:ptLst>
  <dgm:cxnLst>
    <dgm:cxn modelId="{18249594-DB0D-4FB8-A13C-FA7BBD759218}" srcId="{05A5DF21-17EC-4486-8067-BEC4947F090D}" destId="{DC827204-DDCB-44EF-87EB-7865638251B8}" srcOrd="2" destOrd="0" parTransId="{A8C051FC-365F-4ACD-A72B-DBE0410B1890}" sibTransId="{3023F0F9-6A6F-4FC3-A5E8-D3FAC270215A}"/>
    <dgm:cxn modelId="{77FEE7E2-C74E-405D-A357-78BEA5AB0376}" type="presOf" srcId="{DC827204-DDCB-44EF-87EB-7865638251B8}" destId="{90890D6B-EF0E-48BE-BD9B-936C31B0FDAF}" srcOrd="0" destOrd="2" presId="urn:microsoft.com/office/officeart/2005/8/layout/hList1"/>
    <dgm:cxn modelId="{8C9E5FE4-B2BC-45FD-88D0-4EBD1042EE26}" srcId="{05A5DF21-17EC-4486-8067-BEC4947F090D}" destId="{15B132E8-EF1C-4619-A512-0F8E90961721}" srcOrd="1" destOrd="0" parTransId="{CB9F33DB-6645-4159-912B-D5C65C8A3A34}" sibTransId="{51EC396A-B433-4C51-8069-AFE4DC60F047}"/>
    <dgm:cxn modelId="{65560EE4-B22B-451C-A442-CF4B1614FBF5}" srcId="{6255FD00-A0F1-4E62-9AE9-B6F771DD70B7}" destId="{05A5DF21-17EC-4486-8067-BEC4947F090D}" srcOrd="0" destOrd="0" parTransId="{E2A43F06-04E0-421F-B265-7983627B9A07}" sibTransId="{5DBBD2B6-FCFD-4ABE-B111-96C96898EBF8}"/>
    <dgm:cxn modelId="{084FBA6B-2A5B-449A-844D-3A3EBFB497FE}" type="presOf" srcId="{05A5DF21-17EC-4486-8067-BEC4947F090D}" destId="{52CE2502-144B-45B0-9322-CA500C07BC6A}" srcOrd="0" destOrd="0" presId="urn:microsoft.com/office/officeart/2005/8/layout/hList1"/>
    <dgm:cxn modelId="{2911F0E3-D95F-4AF0-9A4A-2341CB1371DA}" type="presOf" srcId="{15B132E8-EF1C-4619-A512-0F8E90961721}" destId="{90890D6B-EF0E-48BE-BD9B-936C31B0FDAF}" srcOrd="0" destOrd="1" presId="urn:microsoft.com/office/officeart/2005/8/layout/hList1"/>
    <dgm:cxn modelId="{1858D68E-97D8-46F0-B9EA-32154194037B}" srcId="{05A5DF21-17EC-4486-8067-BEC4947F090D}" destId="{D229255E-0596-4181-9D45-DFAAE3572699}" srcOrd="0" destOrd="0" parTransId="{F003B5B4-646F-444D-8081-2D029D822B72}" sibTransId="{6AF4BD2A-D8CE-4977-BAC3-B0573138173A}"/>
    <dgm:cxn modelId="{4B643501-8CC0-4EA6-B6DD-DAF06EC94B80}" type="presOf" srcId="{6255FD00-A0F1-4E62-9AE9-B6F771DD70B7}" destId="{A8A1A18F-E4B0-4BC9-8337-8C2FD594590B}" srcOrd="0" destOrd="0" presId="urn:microsoft.com/office/officeart/2005/8/layout/hList1"/>
    <dgm:cxn modelId="{7E21AC3F-C9B2-474E-A42A-0C928419C023}" type="presOf" srcId="{D229255E-0596-4181-9D45-DFAAE3572699}" destId="{90890D6B-EF0E-48BE-BD9B-936C31B0FDAF}" srcOrd="0" destOrd="0" presId="urn:microsoft.com/office/officeart/2005/8/layout/hList1"/>
    <dgm:cxn modelId="{F7C9DD47-3E56-4D13-9137-12FF41BAD8F2}" type="presParOf" srcId="{A8A1A18F-E4B0-4BC9-8337-8C2FD594590B}" destId="{720A6924-0A8E-47B6-96A3-43B578F3EB81}" srcOrd="0" destOrd="0" presId="urn:microsoft.com/office/officeart/2005/8/layout/hList1"/>
    <dgm:cxn modelId="{1D3742A1-7BFD-4D00-911F-5AEC8114FBCC}" type="presParOf" srcId="{720A6924-0A8E-47B6-96A3-43B578F3EB81}" destId="{52CE2502-144B-45B0-9322-CA500C07BC6A}" srcOrd="0" destOrd="0" presId="urn:microsoft.com/office/officeart/2005/8/layout/hList1"/>
    <dgm:cxn modelId="{8C32BD44-7A07-4558-8BD5-3440F1C77968}" type="presParOf" srcId="{720A6924-0A8E-47B6-96A3-43B578F3EB81}" destId="{90890D6B-EF0E-48BE-BD9B-936C31B0FDAF}"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4093" y="117167"/>
          <a:ext cx="1861062" cy="1080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lvl="0" algn="l" defTabSz="1111250">
            <a:lnSpc>
              <a:spcPct val="90000"/>
            </a:lnSpc>
            <a:spcBef>
              <a:spcPct val="0"/>
            </a:spcBef>
            <a:spcAft>
              <a:spcPct val="35000"/>
            </a:spcAft>
          </a:pPr>
          <a:r>
            <a:rPr lang="en-GB" sz="2500" kern="1200" dirty="0" smtClean="0"/>
            <a:t>Description</a:t>
          </a:r>
          <a:endParaRPr lang="en-GB" sz="2500" kern="1200" dirty="0"/>
        </a:p>
      </dsp:txBody>
      <dsp:txXfrm>
        <a:off x="4093" y="117167"/>
        <a:ext cx="1861062" cy="720000"/>
      </dsp:txXfrm>
    </dsp:sp>
    <dsp:sp modelId="{D816B60B-4929-4739-B6B6-9A60FF5B29A5}">
      <dsp:nvSpPr>
        <dsp:cNvPr id="0" name=""/>
        <dsp:cNvSpPr/>
      </dsp:nvSpPr>
      <dsp:spPr>
        <a:xfrm>
          <a:off x="385274" y="837167"/>
          <a:ext cx="1861062" cy="20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smtClean="0"/>
            <a:t>What?</a:t>
          </a:r>
          <a:endParaRPr lang="en-GB" sz="2500" kern="1200" dirty="0"/>
        </a:p>
        <a:p>
          <a:pPr marL="228600" lvl="1" indent="-228600" algn="l" defTabSz="1111250">
            <a:lnSpc>
              <a:spcPct val="90000"/>
            </a:lnSpc>
            <a:spcBef>
              <a:spcPct val="0"/>
            </a:spcBef>
            <a:spcAft>
              <a:spcPct val="15000"/>
            </a:spcAft>
            <a:buChar char="••"/>
          </a:pPr>
          <a:r>
            <a:rPr lang="en-GB" sz="2500" kern="1200" dirty="0" smtClean="0"/>
            <a:t>Who?</a:t>
          </a:r>
          <a:endParaRPr lang="en-GB" sz="2500" kern="1200" dirty="0"/>
        </a:p>
        <a:p>
          <a:pPr marL="228600" lvl="1" indent="-228600" algn="l" defTabSz="1111250">
            <a:lnSpc>
              <a:spcPct val="90000"/>
            </a:lnSpc>
            <a:spcBef>
              <a:spcPct val="0"/>
            </a:spcBef>
            <a:spcAft>
              <a:spcPct val="15000"/>
            </a:spcAft>
            <a:buChar char="••"/>
          </a:pPr>
          <a:r>
            <a:rPr lang="en-GB" sz="2500" kern="1200" dirty="0" smtClean="0"/>
            <a:t>When?</a:t>
          </a:r>
          <a:endParaRPr lang="en-GB" sz="2500" kern="1200" dirty="0"/>
        </a:p>
        <a:p>
          <a:pPr marL="228600" lvl="1" indent="-228600" algn="l" defTabSz="1111250">
            <a:lnSpc>
              <a:spcPct val="90000"/>
            </a:lnSpc>
            <a:spcBef>
              <a:spcPct val="0"/>
            </a:spcBef>
            <a:spcAft>
              <a:spcPct val="15000"/>
            </a:spcAft>
            <a:buChar char="••"/>
          </a:pPr>
          <a:r>
            <a:rPr lang="en-GB" sz="2500" kern="1200" dirty="0" smtClean="0"/>
            <a:t>Where?</a:t>
          </a:r>
          <a:endParaRPr lang="en-GB" sz="2500" kern="1200" dirty="0"/>
        </a:p>
      </dsp:txBody>
      <dsp:txXfrm>
        <a:off x="439783" y="891676"/>
        <a:ext cx="1752044" cy="1960982"/>
      </dsp:txXfrm>
    </dsp:sp>
    <dsp:sp modelId="{EF659FA4-F930-46C7-A061-41AD58FCE201}">
      <dsp:nvSpPr>
        <dsp:cNvPr id="0" name=""/>
        <dsp:cNvSpPr/>
      </dsp:nvSpPr>
      <dsp:spPr>
        <a:xfrm>
          <a:off x="2147286" y="245492"/>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GB" sz="1900" kern="1200"/>
        </a:p>
      </dsp:txBody>
      <dsp:txXfrm>
        <a:off x="2147286" y="338162"/>
        <a:ext cx="459111" cy="278010"/>
      </dsp:txXfrm>
    </dsp:sp>
    <dsp:sp modelId="{FA6F50FA-9AD5-49F4-8BA5-EFF8DB48C849}">
      <dsp:nvSpPr>
        <dsp:cNvPr id="0" name=""/>
        <dsp:cNvSpPr/>
      </dsp:nvSpPr>
      <dsp:spPr>
        <a:xfrm>
          <a:off x="2993677" y="117167"/>
          <a:ext cx="1861062" cy="1080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lvl="0" algn="l" defTabSz="1111250">
            <a:lnSpc>
              <a:spcPct val="90000"/>
            </a:lnSpc>
            <a:spcBef>
              <a:spcPct val="0"/>
            </a:spcBef>
            <a:spcAft>
              <a:spcPct val="35000"/>
            </a:spcAft>
          </a:pPr>
          <a:r>
            <a:rPr lang="en-GB" sz="2500" kern="1200" dirty="0" smtClean="0"/>
            <a:t>Analysis</a:t>
          </a:r>
          <a:endParaRPr lang="en-GB" sz="2500" kern="1200" dirty="0"/>
        </a:p>
      </dsp:txBody>
      <dsp:txXfrm>
        <a:off x="2993677" y="117167"/>
        <a:ext cx="1861062" cy="720000"/>
      </dsp:txXfrm>
    </dsp:sp>
    <dsp:sp modelId="{0B5317DF-386D-47C6-B22B-F8B8A39A8AD8}">
      <dsp:nvSpPr>
        <dsp:cNvPr id="0" name=""/>
        <dsp:cNvSpPr/>
      </dsp:nvSpPr>
      <dsp:spPr>
        <a:xfrm>
          <a:off x="3374859" y="837167"/>
          <a:ext cx="1861062" cy="20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smtClean="0"/>
            <a:t>Why?</a:t>
          </a:r>
          <a:endParaRPr lang="en-GB" sz="2500" kern="1200" dirty="0"/>
        </a:p>
        <a:p>
          <a:pPr marL="228600" lvl="1" indent="-228600" algn="l" defTabSz="1111250">
            <a:lnSpc>
              <a:spcPct val="90000"/>
            </a:lnSpc>
            <a:spcBef>
              <a:spcPct val="0"/>
            </a:spcBef>
            <a:spcAft>
              <a:spcPct val="15000"/>
            </a:spcAft>
            <a:buChar char="••"/>
          </a:pPr>
          <a:r>
            <a:rPr lang="en-GB" sz="2500" kern="1200" dirty="0" smtClean="0"/>
            <a:t>How?</a:t>
          </a:r>
          <a:endParaRPr lang="en-GB" sz="2500" kern="1200" dirty="0"/>
        </a:p>
        <a:p>
          <a:pPr marL="228600" lvl="1" indent="-228600" algn="l" defTabSz="1111250">
            <a:lnSpc>
              <a:spcPct val="90000"/>
            </a:lnSpc>
            <a:spcBef>
              <a:spcPct val="0"/>
            </a:spcBef>
            <a:spcAft>
              <a:spcPct val="15000"/>
            </a:spcAft>
            <a:buChar char="••"/>
          </a:pPr>
          <a:r>
            <a:rPr lang="en-GB" sz="2500" kern="1200" dirty="0" smtClean="0"/>
            <a:t>What if?</a:t>
          </a:r>
          <a:endParaRPr lang="en-GB" sz="2500" kern="1200" dirty="0"/>
        </a:p>
      </dsp:txBody>
      <dsp:txXfrm>
        <a:off x="3429368" y="891676"/>
        <a:ext cx="1752044" cy="1960982"/>
      </dsp:txXfrm>
    </dsp:sp>
    <dsp:sp modelId="{08142F07-CEE8-4398-93C3-ED151D65DF03}">
      <dsp:nvSpPr>
        <dsp:cNvPr id="0" name=""/>
        <dsp:cNvSpPr/>
      </dsp:nvSpPr>
      <dsp:spPr>
        <a:xfrm>
          <a:off x="5135219" y="245492"/>
          <a:ext cx="594614"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GB" sz="1900" kern="1200"/>
        </a:p>
      </dsp:txBody>
      <dsp:txXfrm>
        <a:off x="5135219" y="338162"/>
        <a:ext cx="455609" cy="278010"/>
      </dsp:txXfrm>
    </dsp:sp>
    <dsp:sp modelId="{72103332-C92E-43CA-8413-655781BE3C41}">
      <dsp:nvSpPr>
        <dsp:cNvPr id="0" name=""/>
        <dsp:cNvSpPr/>
      </dsp:nvSpPr>
      <dsp:spPr>
        <a:xfrm>
          <a:off x="5976655" y="117167"/>
          <a:ext cx="1861062" cy="1080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lvl="0" algn="l" defTabSz="1111250">
            <a:lnSpc>
              <a:spcPct val="90000"/>
            </a:lnSpc>
            <a:spcBef>
              <a:spcPct val="0"/>
            </a:spcBef>
            <a:spcAft>
              <a:spcPct val="35000"/>
            </a:spcAft>
          </a:pPr>
          <a:r>
            <a:rPr lang="en-GB" sz="2500" kern="1200" dirty="0" smtClean="0"/>
            <a:t>Evaluation</a:t>
          </a:r>
          <a:endParaRPr lang="en-GB" sz="2500" kern="1200" dirty="0"/>
        </a:p>
      </dsp:txBody>
      <dsp:txXfrm>
        <a:off x="5976655" y="117167"/>
        <a:ext cx="1861062" cy="720000"/>
      </dsp:txXfrm>
    </dsp:sp>
    <dsp:sp modelId="{B13478CE-DB58-4E1A-96BE-E3B07C2357E9}">
      <dsp:nvSpPr>
        <dsp:cNvPr id="0" name=""/>
        <dsp:cNvSpPr/>
      </dsp:nvSpPr>
      <dsp:spPr>
        <a:xfrm>
          <a:off x="6364443" y="837167"/>
          <a:ext cx="1861062" cy="20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smtClean="0"/>
            <a:t>So what?</a:t>
          </a:r>
          <a:endParaRPr lang="en-GB" sz="2500" kern="1200" dirty="0"/>
        </a:p>
        <a:p>
          <a:pPr marL="228600" lvl="1" indent="-228600" algn="l" defTabSz="1111250">
            <a:lnSpc>
              <a:spcPct val="90000"/>
            </a:lnSpc>
            <a:spcBef>
              <a:spcPct val="0"/>
            </a:spcBef>
            <a:spcAft>
              <a:spcPct val="15000"/>
            </a:spcAft>
            <a:buChar char="••"/>
          </a:pPr>
          <a:r>
            <a:rPr lang="en-GB" sz="2500" kern="1200" dirty="0" smtClean="0"/>
            <a:t>What next?</a:t>
          </a:r>
          <a:endParaRPr lang="en-GB" sz="2500" kern="1200" dirty="0"/>
        </a:p>
      </dsp:txBody>
      <dsp:txXfrm>
        <a:off x="6418952" y="891676"/>
        <a:ext cx="1752044" cy="1960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4093" y="867981"/>
          <a:ext cx="1861062" cy="1080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lvl="0" algn="l" defTabSz="1111250">
            <a:lnSpc>
              <a:spcPct val="90000"/>
            </a:lnSpc>
            <a:spcBef>
              <a:spcPct val="0"/>
            </a:spcBef>
            <a:spcAft>
              <a:spcPct val="35000"/>
            </a:spcAft>
          </a:pPr>
          <a:r>
            <a:rPr lang="en-GB" sz="2500" kern="1200" dirty="0" smtClean="0"/>
            <a:t>Description</a:t>
          </a:r>
          <a:endParaRPr lang="en-GB" sz="2500" kern="1200" dirty="0"/>
        </a:p>
      </dsp:txBody>
      <dsp:txXfrm>
        <a:off x="4093" y="867981"/>
        <a:ext cx="1861062" cy="720000"/>
      </dsp:txXfrm>
    </dsp:sp>
    <dsp:sp modelId="{D816B60B-4929-4739-B6B6-9A60FF5B29A5}">
      <dsp:nvSpPr>
        <dsp:cNvPr id="0" name=""/>
        <dsp:cNvSpPr/>
      </dsp:nvSpPr>
      <dsp:spPr>
        <a:xfrm>
          <a:off x="385274" y="1587981"/>
          <a:ext cx="1861062" cy="20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smtClean="0"/>
            <a:t>What?</a:t>
          </a:r>
          <a:endParaRPr lang="en-GB" sz="2500" kern="1200" dirty="0"/>
        </a:p>
        <a:p>
          <a:pPr marL="228600" lvl="1" indent="-228600" algn="l" defTabSz="1111250">
            <a:lnSpc>
              <a:spcPct val="90000"/>
            </a:lnSpc>
            <a:spcBef>
              <a:spcPct val="0"/>
            </a:spcBef>
            <a:spcAft>
              <a:spcPct val="15000"/>
            </a:spcAft>
            <a:buChar char="••"/>
          </a:pPr>
          <a:r>
            <a:rPr lang="en-GB" sz="2500" kern="1200" dirty="0" smtClean="0"/>
            <a:t>Who?</a:t>
          </a:r>
          <a:endParaRPr lang="en-GB" sz="2500" kern="1200" dirty="0"/>
        </a:p>
        <a:p>
          <a:pPr marL="228600" lvl="1" indent="-228600" algn="l" defTabSz="1111250">
            <a:lnSpc>
              <a:spcPct val="90000"/>
            </a:lnSpc>
            <a:spcBef>
              <a:spcPct val="0"/>
            </a:spcBef>
            <a:spcAft>
              <a:spcPct val="15000"/>
            </a:spcAft>
            <a:buChar char="••"/>
          </a:pPr>
          <a:r>
            <a:rPr lang="en-GB" sz="2500" kern="1200" dirty="0" smtClean="0"/>
            <a:t>When?</a:t>
          </a:r>
          <a:endParaRPr lang="en-GB" sz="2500" kern="1200" dirty="0"/>
        </a:p>
        <a:p>
          <a:pPr marL="228600" lvl="1" indent="-228600" algn="l" defTabSz="1111250">
            <a:lnSpc>
              <a:spcPct val="90000"/>
            </a:lnSpc>
            <a:spcBef>
              <a:spcPct val="0"/>
            </a:spcBef>
            <a:spcAft>
              <a:spcPct val="15000"/>
            </a:spcAft>
            <a:buChar char="••"/>
          </a:pPr>
          <a:r>
            <a:rPr lang="en-GB" sz="2500" kern="1200" dirty="0" smtClean="0"/>
            <a:t>Where?</a:t>
          </a:r>
          <a:endParaRPr lang="en-GB" sz="2500" kern="1200" dirty="0"/>
        </a:p>
      </dsp:txBody>
      <dsp:txXfrm>
        <a:off x="439783" y="1642490"/>
        <a:ext cx="1752044" cy="1960982"/>
      </dsp:txXfrm>
    </dsp:sp>
    <dsp:sp modelId="{EF659FA4-F930-46C7-A061-41AD58FCE201}">
      <dsp:nvSpPr>
        <dsp:cNvPr id="0" name=""/>
        <dsp:cNvSpPr/>
      </dsp:nvSpPr>
      <dsp:spPr>
        <a:xfrm>
          <a:off x="2147286" y="996306"/>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GB" sz="1900" kern="1200"/>
        </a:p>
      </dsp:txBody>
      <dsp:txXfrm>
        <a:off x="2147286" y="1088976"/>
        <a:ext cx="459111" cy="278010"/>
      </dsp:txXfrm>
    </dsp:sp>
    <dsp:sp modelId="{FA6F50FA-9AD5-49F4-8BA5-EFF8DB48C849}">
      <dsp:nvSpPr>
        <dsp:cNvPr id="0" name=""/>
        <dsp:cNvSpPr/>
      </dsp:nvSpPr>
      <dsp:spPr>
        <a:xfrm>
          <a:off x="2993677" y="867981"/>
          <a:ext cx="1861062" cy="1080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lvl="0" algn="l" defTabSz="1111250">
            <a:lnSpc>
              <a:spcPct val="90000"/>
            </a:lnSpc>
            <a:spcBef>
              <a:spcPct val="0"/>
            </a:spcBef>
            <a:spcAft>
              <a:spcPct val="35000"/>
            </a:spcAft>
          </a:pPr>
          <a:r>
            <a:rPr lang="en-GB" sz="2500" kern="1200" dirty="0" smtClean="0"/>
            <a:t>Analysis</a:t>
          </a:r>
          <a:endParaRPr lang="en-GB" sz="2500" kern="1200" dirty="0"/>
        </a:p>
      </dsp:txBody>
      <dsp:txXfrm>
        <a:off x="2993677" y="867981"/>
        <a:ext cx="1861062" cy="720000"/>
      </dsp:txXfrm>
    </dsp:sp>
    <dsp:sp modelId="{0B5317DF-386D-47C6-B22B-F8B8A39A8AD8}">
      <dsp:nvSpPr>
        <dsp:cNvPr id="0" name=""/>
        <dsp:cNvSpPr/>
      </dsp:nvSpPr>
      <dsp:spPr>
        <a:xfrm>
          <a:off x="3374859" y="1587981"/>
          <a:ext cx="1861062" cy="20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smtClean="0"/>
            <a:t>Why?</a:t>
          </a:r>
          <a:endParaRPr lang="en-GB" sz="2500" kern="1200" dirty="0"/>
        </a:p>
        <a:p>
          <a:pPr marL="228600" lvl="1" indent="-228600" algn="l" defTabSz="1111250">
            <a:lnSpc>
              <a:spcPct val="90000"/>
            </a:lnSpc>
            <a:spcBef>
              <a:spcPct val="0"/>
            </a:spcBef>
            <a:spcAft>
              <a:spcPct val="15000"/>
            </a:spcAft>
            <a:buChar char="••"/>
          </a:pPr>
          <a:r>
            <a:rPr lang="en-GB" sz="2500" kern="1200" dirty="0" smtClean="0"/>
            <a:t>How?</a:t>
          </a:r>
          <a:endParaRPr lang="en-GB" sz="2500" kern="1200" dirty="0"/>
        </a:p>
        <a:p>
          <a:pPr marL="228600" lvl="1" indent="-228600" algn="l" defTabSz="1111250">
            <a:lnSpc>
              <a:spcPct val="90000"/>
            </a:lnSpc>
            <a:spcBef>
              <a:spcPct val="0"/>
            </a:spcBef>
            <a:spcAft>
              <a:spcPct val="15000"/>
            </a:spcAft>
            <a:buChar char="••"/>
          </a:pPr>
          <a:r>
            <a:rPr lang="en-GB" sz="2500" kern="1200" dirty="0" smtClean="0"/>
            <a:t>What if?</a:t>
          </a:r>
          <a:endParaRPr lang="en-GB" sz="2500" kern="1200" dirty="0"/>
        </a:p>
      </dsp:txBody>
      <dsp:txXfrm>
        <a:off x="3429368" y="1642490"/>
        <a:ext cx="1752044" cy="1960982"/>
      </dsp:txXfrm>
    </dsp:sp>
    <dsp:sp modelId="{08142F07-CEE8-4398-93C3-ED151D65DF03}">
      <dsp:nvSpPr>
        <dsp:cNvPr id="0" name=""/>
        <dsp:cNvSpPr/>
      </dsp:nvSpPr>
      <dsp:spPr>
        <a:xfrm>
          <a:off x="5136871" y="996306"/>
          <a:ext cx="598116"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GB" sz="1900" kern="1200"/>
        </a:p>
      </dsp:txBody>
      <dsp:txXfrm>
        <a:off x="5136871" y="1088976"/>
        <a:ext cx="459111" cy="278010"/>
      </dsp:txXfrm>
    </dsp:sp>
    <dsp:sp modelId="{72103332-C92E-43CA-8413-655781BE3C41}">
      <dsp:nvSpPr>
        <dsp:cNvPr id="0" name=""/>
        <dsp:cNvSpPr/>
      </dsp:nvSpPr>
      <dsp:spPr>
        <a:xfrm>
          <a:off x="5983262" y="867981"/>
          <a:ext cx="1861062" cy="1080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95250" numCol="1" spcCol="1270" anchor="t" anchorCtr="0">
          <a:noAutofit/>
        </a:bodyPr>
        <a:lstStyle/>
        <a:p>
          <a:pPr lvl="0" algn="l" defTabSz="1111250">
            <a:lnSpc>
              <a:spcPct val="90000"/>
            </a:lnSpc>
            <a:spcBef>
              <a:spcPct val="0"/>
            </a:spcBef>
            <a:spcAft>
              <a:spcPct val="35000"/>
            </a:spcAft>
          </a:pPr>
          <a:r>
            <a:rPr lang="en-GB" sz="2500" kern="1200" dirty="0" smtClean="0"/>
            <a:t>Evaluation</a:t>
          </a:r>
          <a:endParaRPr lang="en-GB" sz="2500" kern="1200" dirty="0"/>
        </a:p>
      </dsp:txBody>
      <dsp:txXfrm>
        <a:off x="5983262" y="867981"/>
        <a:ext cx="1861062" cy="720000"/>
      </dsp:txXfrm>
    </dsp:sp>
    <dsp:sp modelId="{B13478CE-DB58-4E1A-96BE-E3B07C2357E9}">
      <dsp:nvSpPr>
        <dsp:cNvPr id="0" name=""/>
        <dsp:cNvSpPr/>
      </dsp:nvSpPr>
      <dsp:spPr>
        <a:xfrm>
          <a:off x="6364443" y="1587981"/>
          <a:ext cx="1861062" cy="2070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228600" lvl="1" indent="-228600" algn="l" defTabSz="1111250">
            <a:lnSpc>
              <a:spcPct val="90000"/>
            </a:lnSpc>
            <a:spcBef>
              <a:spcPct val="0"/>
            </a:spcBef>
            <a:spcAft>
              <a:spcPct val="15000"/>
            </a:spcAft>
            <a:buChar char="••"/>
          </a:pPr>
          <a:r>
            <a:rPr lang="en-GB" sz="2500" kern="1200" dirty="0" smtClean="0"/>
            <a:t>So what?</a:t>
          </a:r>
          <a:endParaRPr lang="en-GB" sz="2500" kern="1200" dirty="0"/>
        </a:p>
        <a:p>
          <a:pPr marL="228600" lvl="1" indent="-228600" algn="l" defTabSz="1111250">
            <a:lnSpc>
              <a:spcPct val="90000"/>
            </a:lnSpc>
            <a:spcBef>
              <a:spcPct val="0"/>
            </a:spcBef>
            <a:spcAft>
              <a:spcPct val="15000"/>
            </a:spcAft>
            <a:buChar char="••"/>
          </a:pPr>
          <a:r>
            <a:rPr lang="en-GB" sz="2500" kern="1200" dirty="0" smtClean="0"/>
            <a:t>What next?</a:t>
          </a:r>
          <a:endParaRPr lang="en-GB" sz="2500" kern="1200" dirty="0"/>
        </a:p>
      </dsp:txBody>
      <dsp:txXfrm>
        <a:off x="6418952" y="1642490"/>
        <a:ext cx="1752044" cy="19609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204626" y="0"/>
          <a:ext cx="6830568" cy="1728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152400" numCol="1" spcCol="1270" anchor="t" anchorCtr="0">
          <a:noAutofit/>
        </a:bodyPr>
        <a:lstStyle/>
        <a:p>
          <a:pPr lvl="0" algn="l" defTabSz="1778000">
            <a:lnSpc>
              <a:spcPct val="90000"/>
            </a:lnSpc>
            <a:spcBef>
              <a:spcPct val="0"/>
            </a:spcBef>
            <a:spcAft>
              <a:spcPct val="35000"/>
            </a:spcAft>
          </a:pPr>
          <a:endParaRPr lang="en-GB" sz="4000" kern="1200" dirty="0"/>
        </a:p>
      </dsp:txBody>
      <dsp:txXfrm>
        <a:off x="204626" y="0"/>
        <a:ext cx="6830568" cy="1152000"/>
      </dsp:txXfrm>
    </dsp:sp>
    <dsp:sp modelId="{D816B60B-4929-4739-B6B6-9A60FF5B29A5}">
      <dsp:nvSpPr>
        <dsp:cNvPr id="0" name=""/>
        <dsp:cNvSpPr/>
      </dsp:nvSpPr>
      <dsp:spPr>
        <a:xfrm>
          <a:off x="2012912" y="1182981"/>
          <a:ext cx="6012061" cy="3312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84480" rIns="284480" bIns="284480" numCol="1" spcCol="1270" anchor="t" anchorCtr="0">
          <a:noAutofit/>
        </a:bodyPr>
        <a:lstStyle/>
        <a:p>
          <a:pPr marL="285750" lvl="1" indent="-285750" algn="l" defTabSz="1778000">
            <a:lnSpc>
              <a:spcPct val="90000"/>
            </a:lnSpc>
            <a:spcBef>
              <a:spcPct val="0"/>
            </a:spcBef>
            <a:spcAft>
              <a:spcPct val="15000"/>
            </a:spcAft>
            <a:buChar char="••"/>
          </a:pPr>
          <a:r>
            <a:rPr lang="en-GB" sz="4000" kern="1200" dirty="0" smtClean="0"/>
            <a:t>Professor Plum</a:t>
          </a:r>
          <a:endParaRPr lang="en-GB" sz="4000" kern="1200" dirty="0"/>
        </a:p>
        <a:p>
          <a:pPr marL="285750" lvl="1" indent="-285750" algn="l" defTabSz="1778000">
            <a:lnSpc>
              <a:spcPct val="90000"/>
            </a:lnSpc>
            <a:spcBef>
              <a:spcPct val="0"/>
            </a:spcBef>
            <a:spcAft>
              <a:spcPct val="15000"/>
            </a:spcAft>
            <a:buChar char="••"/>
          </a:pPr>
          <a:r>
            <a:rPr lang="en-GB" sz="4000" kern="1200" dirty="0" smtClean="0"/>
            <a:t>Stabbed to death</a:t>
          </a:r>
          <a:endParaRPr lang="en-GB" sz="4000" kern="1200" dirty="0"/>
        </a:p>
        <a:p>
          <a:pPr marL="285750" lvl="1" indent="-285750" algn="l" defTabSz="1778000">
            <a:lnSpc>
              <a:spcPct val="90000"/>
            </a:lnSpc>
            <a:spcBef>
              <a:spcPct val="0"/>
            </a:spcBef>
            <a:spcAft>
              <a:spcPct val="15000"/>
            </a:spcAft>
            <a:buChar char="••"/>
          </a:pPr>
          <a:r>
            <a:rPr lang="en-GB" sz="4000" kern="1200" dirty="0" smtClean="0"/>
            <a:t>In the library</a:t>
          </a:r>
          <a:endParaRPr lang="en-GB" sz="4000" kern="1200" dirty="0"/>
        </a:p>
        <a:p>
          <a:pPr marL="285750" lvl="1" indent="-285750" algn="l" defTabSz="1778000">
            <a:lnSpc>
              <a:spcPct val="90000"/>
            </a:lnSpc>
            <a:spcBef>
              <a:spcPct val="0"/>
            </a:spcBef>
            <a:spcAft>
              <a:spcPct val="15000"/>
            </a:spcAft>
            <a:buChar char="••"/>
          </a:pPr>
          <a:r>
            <a:rPr lang="en-GB" sz="4000" kern="1200" smtClean="0"/>
            <a:t>Last </a:t>
          </a:r>
          <a:r>
            <a:rPr lang="en-GB" sz="4000" kern="1200" dirty="0" smtClean="0"/>
            <a:t>night</a:t>
          </a:r>
          <a:endParaRPr lang="en-GB" sz="4000" kern="1200" dirty="0"/>
        </a:p>
      </dsp:txBody>
      <dsp:txXfrm>
        <a:off x="2109917" y="1279986"/>
        <a:ext cx="5818051" cy="31179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3859" y="24906"/>
          <a:ext cx="2988373" cy="12527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lvl="0" algn="l" defTabSz="1289050">
            <a:lnSpc>
              <a:spcPct val="90000"/>
            </a:lnSpc>
            <a:spcBef>
              <a:spcPct val="0"/>
            </a:spcBef>
            <a:spcAft>
              <a:spcPct val="35000"/>
            </a:spcAft>
          </a:pPr>
          <a:r>
            <a:rPr lang="en-GB" sz="2900" kern="1200" smtClean="0"/>
            <a:t>Description</a:t>
          </a:r>
          <a:endParaRPr lang="en-GB" sz="2900" kern="1200" dirty="0"/>
        </a:p>
      </dsp:txBody>
      <dsp:txXfrm>
        <a:off x="3859" y="24906"/>
        <a:ext cx="2988373" cy="835200"/>
      </dsp:txXfrm>
    </dsp:sp>
    <dsp:sp modelId="{D816B60B-4929-4739-B6B6-9A60FF5B29A5}">
      <dsp:nvSpPr>
        <dsp:cNvPr id="0" name=""/>
        <dsp:cNvSpPr/>
      </dsp:nvSpPr>
      <dsp:spPr>
        <a:xfrm>
          <a:off x="794984" y="860106"/>
          <a:ext cx="2630276" cy="36409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smtClean="0"/>
            <a:t>Professor Plum</a:t>
          </a:r>
          <a:endParaRPr lang="en-GB" sz="2900" kern="1200" dirty="0"/>
        </a:p>
        <a:p>
          <a:pPr marL="285750" lvl="1" indent="-285750" algn="l" defTabSz="1289050">
            <a:lnSpc>
              <a:spcPct val="90000"/>
            </a:lnSpc>
            <a:spcBef>
              <a:spcPct val="0"/>
            </a:spcBef>
            <a:spcAft>
              <a:spcPct val="15000"/>
            </a:spcAft>
            <a:buChar char="••"/>
          </a:pPr>
          <a:r>
            <a:rPr lang="en-GB" sz="2900" kern="1200" dirty="0" smtClean="0"/>
            <a:t>Stabbed to death</a:t>
          </a:r>
          <a:endParaRPr lang="en-GB" sz="2900" kern="1200" dirty="0"/>
        </a:p>
        <a:p>
          <a:pPr marL="285750" lvl="1" indent="-285750" algn="l" defTabSz="1289050">
            <a:lnSpc>
              <a:spcPct val="90000"/>
            </a:lnSpc>
            <a:spcBef>
              <a:spcPct val="0"/>
            </a:spcBef>
            <a:spcAft>
              <a:spcPct val="15000"/>
            </a:spcAft>
            <a:buChar char="••"/>
          </a:pPr>
          <a:r>
            <a:rPr lang="en-GB" sz="2900" kern="1200" dirty="0" smtClean="0"/>
            <a:t>In the library</a:t>
          </a:r>
          <a:endParaRPr lang="en-GB" sz="2900" kern="1200" dirty="0"/>
        </a:p>
        <a:p>
          <a:pPr marL="285750" lvl="1" indent="-285750" algn="l" defTabSz="1289050">
            <a:lnSpc>
              <a:spcPct val="90000"/>
            </a:lnSpc>
            <a:spcBef>
              <a:spcPct val="0"/>
            </a:spcBef>
            <a:spcAft>
              <a:spcPct val="15000"/>
            </a:spcAft>
            <a:buChar char="••"/>
          </a:pPr>
          <a:r>
            <a:rPr lang="en-GB" sz="2900" kern="1200" dirty="0" smtClean="0"/>
            <a:t>Last night</a:t>
          </a:r>
          <a:endParaRPr lang="en-GB" sz="2900" kern="1200" dirty="0"/>
        </a:p>
      </dsp:txBody>
      <dsp:txXfrm>
        <a:off x="872022" y="937144"/>
        <a:ext cx="2476200" cy="3486874"/>
      </dsp:txXfrm>
    </dsp:sp>
    <dsp:sp modelId="{EF659FA4-F930-46C7-A061-41AD58FCE201}">
      <dsp:nvSpPr>
        <dsp:cNvPr id="0" name=""/>
        <dsp:cNvSpPr/>
      </dsp:nvSpPr>
      <dsp:spPr>
        <a:xfrm>
          <a:off x="3400497" y="70497"/>
          <a:ext cx="865520" cy="744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GB" sz="2300" kern="1200"/>
        </a:p>
      </dsp:txBody>
      <dsp:txXfrm>
        <a:off x="3400497" y="219301"/>
        <a:ext cx="642315" cy="446410"/>
      </dsp:txXfrm>
    </dsp:sp>
    <dsp:sp modelId="{17A399B1-9B5D-4083-B619-0C594041DB9E}">
      <dsp:nvSpPr>
        <dsp:cNvPr id="0" name=""/>
        <dsp:cNvSpPr/>
      </dsp:nvSpPr>
      <dsp:spPr>
        <a:xfrm>
          <a:off x="4625290" y="24906"/>
          <a:ext cx="2988373" cy="12527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lvl="0" algn="l" defTabSz="1289050">
            <a:lnSpc>
              <a:spcPct val="90000"/>
            </a:lnSpc>
            <a:spcBef>
              <a:spcPct val="0"/>
            </a:spcBef>
            <a:spcAft>
              <a:spcPct val="35000"/>
            </a:spcAft>
          </a:pPr>
          <a:r>
            <a:rPr lang="en-GB" sz="2900" kern="1200" dirty="0" smtClean="0"/>
            <a:t> </a:t>
          </a:r>
          <a:endParaRPr lang="en-GB" sz="2900" kern="1200" dirty="0"/>
        </a:p>
      </dsp:txBody>
      <dsp:txXfrm>
        <a:off x="4625290" y="24906"/>
        <a:ext cx="2988373" cy="835200"/>
      </dsp:txXfrm>
    </dsp:sp>
    <dsp:sp modelId="{3DC07B96-ADE9-4A14-AC4A-AB4E40EF6388}">
      <dsp:nvSpPr>
        <dsp:cNvPr id="0" name=""/>
        <dsp:cNvSpPr/>
      </dsp:nvSpPr>
      <dsp:spPr>
        <a:xfrm>
          <a:off x="5237367" y="860106"/>
          <a:ext cx="2988373" cy="364095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smtClean="0"/>
            <a:t>Detective involved</a:t>
          </a:r>
          <a:endParaRPr lang="en-GB" sz="2900" kern="1200" dirty="0"/>
        </a:p>
        <a:p>
          <a:pPr marL="285750" lvl="1" indent="-285750" algn="l" defTabSz="1289050">
            <a:lnSpc>
              <a:spcPct val="90000"/>
            </a:lnSpc>
            <a:spcBef>
              <a:spcPct val="0"/>
            </a:spcBef>
            <a:spcAft>
              <a:spcPct val="15000"/>
            </a:spcAft>
            <a:buChar char="••"/>
          </a:pPr>
          <a:r>
            <a:rPr lang="en-GB" sz="2900" kern="1200" dirty="0" smtClean="0"/>
            <a:t>Pathologist report</a:t>
          </a:r>
          <a:endParaRPr lang="en-GB" sz="2900" kern="1200" dirty="0"/>
        </a:p>
        <a:p>
          <a:pPr marL="285750" lvl="1" indent="-285750" algn="l" defTabSz="1289050">
            <a:lnSpc>
              <a:spcPct val="90000"/>
            </a:lnSpc>
            <a:spcBef>
              <a:spcPct val="0"/>
            </a:spcBef>
            <a:spcAft>
              <a:spcPct val="15000"/>
            </a:spcAft>
            <a:buChar char="••"/>
          </a:pPr>
          <a:r>
            <a:rPr lang="en-GB" sz="2900" kern="1200" dirty="0" smtClean="0"/>
            <a:t>2 Suspects &amp; 2 motives</a:t>
          </a:r>
          <a:endParaRPr lang="en-GB" sz="2900" kern="1200" dirty="0"/>
        </a:p>
        <a:p>
          <a:pPr marL="285750" lvl="1" indent="-285750" algn="l" defTabSz="1289050">
            <a:lnSpc>
              <a:spcPct val="90000"/>
            </a:lnSpc>
            <a:spcBef>
              <a:spcPct val="0"/>
            </a:spcBef>
            <a:spcAft>
              <a:spcPct val="15000"/>
            </a:spcAft>
            <a:buChar char="••"/>
          </a:pPr>
          <a:r>
            <a:rPr lang="en-GB" sz="2900" kern="1200" dirty="0" smtClean="0"/>
            <a:t>Scenarios</a:t>
          </a:r>
          <a:endParaRPr lang="en-GB" sz="2900" kern="1200" dirty="0"/>
        </a:p>
      </dsp:txBody>
      <dsp:txXfrm>
        <a:off x="5324893" y="947632"/>
        <a:ext cx="2813321" cy="34658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8E7DA-A50A-41E7-B695-9CB449DB7598}">
      <dsp:nvSpPr>
        <dsp:cNvPr id="0" name=""/>
        <dsp:cNvSpPr/>
      </dsp:nvSpPr>
      <dsp:spPr>
        <a:xfrm>
          <a:off x="7505" y="268693"/>
          <a:ext cx="1744329"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lvl="0" algn="l" defTabSz="844550">
            <a:lnSpc>
              <a:spcPct val="90000"/>
            </a:lnSpc>
            <a:spcBef>
              <a:spcPct val="0"/>
            </a:spcBef>
            <a:spcAft>
              <a:spcPct val="35000"/>
            </a:spcAft>
          </a:pPr>
          <a:r>
            <a:rPr lang="en-GB" sz="1900" kern="1200" smtClean="0"/>
            <a:t>Description</a:t>
          </a:r>
          <a:endParaRPr lang="en-GB" sz="1900" kern="1200" dirty="0"/>
        </a:p>
      </dsp:txBody>
      <dsp:txXfrm>
        <a:off x="7505" y="268693"/>
        <a:ext cx="1744329" cy="547200"/>
      </dsp:txXfrm>
    </dsp:sp>
    <dsp:sp modelId="{D816B60B-4929-4739-B6B6-9A60FF5B29A5}">
      <dsp:nvSpPr>
        <dsp:cNvPr id="0" name=""/>
        <dsp:cNvSpPr/>
      </dsp:nvSpPr>
      <dsp:spPr>
        <a:xfrm>
          <a:off x="196127" y="815894"/>
          <a:ext cx="2081630" cy="34413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smtClean="0"/>
            <a:t>Professor Plum</a:t>
          </a:r>
          <a:endParaRPr lang="en-GB" sz="1900" kern="1200" dirty="0"/>
        </a:p>
        <a:p>
          <a:pPr marL="171450" lvl="1" indent="-171450" algn="l" defTabSz="844550">
            <a:lnSpc>
              <a:spcPct val="90000"/>
            </a:lnSpc>
            <a:spcBef>
              <a:spcPct val="0"/>
            </a:spcBef>
            <a:spcAft>
              <a:spcPct val="15000"/>
            </a:spcAft>
            <a:buChar char="••"/>
          </a:pPr>
          <a:r>
            <a:rPr lang="en-GB" sz="1900" kern="1200" dirty="0" smtClean="0"/>
            <a:t>Stabbed to death</a:t>
          </a:r>
          <a:endParaRPr lang="en-GB" sz="1900" kern="1200" dirty="0"/>
        </a:p>
        <a:p>
          <a:pPr marL="171450" lvl="1" indent="-171450" algn="l" defTabSz="844550">
            <a:lnSpc>
              <a:spcPct val="90000"/>
            </a:lnSpc>
            <a:spcBef>
              <a:spcPct val="0"/>
            </a:spcBef>
            <a:spcAft>
              <a:spcPct val="15000"/>
            </a:spcAft>
            <a:buChar char="••"/>
          </a:pPr>
          <a:r>
            <a:rPr lang="en-GB" sz="1900" kern="1200" dirty="0" smtClean="0"/>
            <a:t>In the library</a:t>
          </a:r>
          <a:endParaRPr lang="en-GB" sz="1900" kern="1200" dirty="0"/>
        </a:p>
        <a:p>
          <a:pPr marL="171450" lvl="1" indent="-171450" algn="l" defTabSz="844550">
            <a:lnSpc>
              <a:spcPct val="90000"/>
            </a:lnSpc>
            <a:spcBef>
              <a:spcPct val="0"/>
            </a:spcBef>
            <a:spcAft>
              <a:spcPct val="15000"/>
            </a:spcAft>
            <a:buChar char="••"/>
          </a:pPr>
          <a:r>
            <a:rPr lang="en-GB" sz="1900" kern="1200" dirty="0" smtClean="0"/>
            <a:t>Last night</a:t>
          </a:r>
          <a:endParaRPr lang="en-GB" sz="1900" kern="1200" dirty="0"/>
        </a:p>
      </dsp:txBody>
      <dsp:txXfrm>
        <a:off x="257096" y="876863"/>
        <a:ext cx="1959692" cy="3319437"/>
      </dsp:txXfrm>
    </dsp:sp>
    <dsp:sp modelId="{EF659FA4-F930-46C7-A061-41AD58FCE201}">
      <dsp:nvSpPr>
        <dsp:cNvPr id="0" name=""/>
        <dsp:cNvSpPr/>
      </dsp:nvSpPr>
      <dsp:spPr>
        <a:xfrm>
          <a:off x="2058431" y="325150"/>
          <a:ext cx="649984" cy="4342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GB" sz="1500" kern="1200"/>
        </a:p>
      </dsp:txBody>
      <dsp:txXfrm>
        <a:off x="2058431" y="412007"/>
        <a:ext cx="519698" cy="260573"/>
      </dsp:txXfrm>
    </dsp:sp>
    <dsp:sp modelId="{17A399B1-9B5D-4083-B619-0C594041DB9E}">
      <dsp:nvSpPr>
        <dsp:cNvPr id="0" name=""/>
        <dsp:cNvSpPr/>
      </dsp:nvSpPr>
      <dsp:spPr>
        <a:xfrm>
          <a:off x="2978221" y="268693"/>
          <a:ext cx="1744329"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lvl="0" algn="l" defTabSz="844550">
            <a:lnSpc>
              <a:spcPct val="90000"/>
            </a:lnSpc>
            <a:spcBef>
              <a:spcPct val="0"/>
            </a:spcBef>
            <a:spcAft>
              <a:spcPct val="35000"/>
            </a:spcAft>
          </a:pPr>
          <a:r>
            <a:rPr lang="en-GB" sz="1900" kern="1200" dirty="0" smtClean="0"/>
            <a:t> Analysis</a:t>
          </a:r>
          <a:endParaRPr lang="en-GB" sz="1900" kern="1200" dirty="0"/>
        </a:p>
      </dsp:txBody>
      <dsp:txXfrm>
        <a:off x="2978221" y="268693"/>
        <a:ext cx="1744329" cy="547200"/>
      </dsp:txXfrm>
    </dsp:sp>
    <dsp:sp modelId="{3DC07B96-ADE9-4A14-AC4A-AB4E40EF6388}">
      <dsp:nvSpPr>
        <dsp:cNvPr id="0" name=""/>
        <dsp:cNvSpPr/>
      </dsp:nvSpPr>
      <dsp:spPr>
        <a:xfrm>
          <a:off x="3160101" y="815894"/>
          <a:ext cx="2095114" cy="34413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smtClean="0"/>
            <a:t>Detective involved</a:t>
          </a:r>
          <a:endParaRPr lang="en-GB" sz="1900" kern="1200" dirty="0"/>
        </a:p>
        <a:p>
          <a:pPr marL="171450" lvl="1" indent="-171450" algn="l" defTabSz="844550">
            <a:lnSpc>
              <a:spcPct val="90000"/>
            </a:lnSpc>
            <a:spcBef>
              <a:spcPct val="0"/>
            </a:spcBef>
            <a:spcAft>
              <a:spcPct val="15000"/>
            </a:spcAft>
            <a:buChar char="••"/>
          </a:pPr>
          <a:r>
            <a:rPr lang="en-GB" sz="1900" kern="1200" dirty="0" smtClean="0"/>
            <a:t>Pathologist report</a:t>
          </a:r>
          <a:endParaRPr lang="en-GB" sz="1900" kern="1200" dirty="0"/>
        </a:p>
        <a:p>
          <a:pPr marL="171450" lvl="1" indent="-171450" algn="l" defTabSz="844550">
            <a:lnSpc>
              <a:spcPct val="90000"/>
            </a:lnSpc>
            <a:spcBef>
              <a:spcPct val="0"/>
            </a:spcBef>
            <a:spcAft>
              <a:spcPct val="15000"/>
            </a:spcAft>
            <a:buChar char="••"/>
          </a:pPr>
          <a:r>
            <a:rPr lang="en-GB" sz="1900" kern="1200" dirty="0" smtClean="0"/>
            <a:t>Suspects &amp; motives</a:t>
          </a:r>
          <a:endParaRPr lang="en-GB" sz="1900" kern="1200" dirty="0"/>
        </a:p>
        <a:p>
          <a:pPr marL="171450" lvl="1" indent="-171450" algn="l" defTabSz="844550">
            <a:lnSpc>
              <a:spcPct val="90000"/>
            </a:lnSpc>
            <a:spcBef>
              <a:spcPct val="0"/>
            </a:spcBef>
            <a:spcAft>
              <a:spcPct val="15000"/>
            </a:spcAft>
            <a:buChar char="••"/>
          </a:pPr>
          <a:r>
            <a:rPr lang="en-GB" sz="1900" kern="1200" dirty="0" smtClean="0"/>
            <a:t>Scenarios</a:t>
          </a:r>
          <a:endParaRPr lang="en-GB" sz="1900" kern="1200" dirty="0"/>
        </a:p>
      </dsp:txBody>
      <dsp:txXfrm>
        <a:off x="3221465" y="877258"/>
        <a:ext cx="1972386" cy="3318647"/>
      </dsp:txXfrm>
    </dsp:sp>
    <dsp:sp modelId="{D07E6C44-D6E5-4E6C-BC3A-EE36305A4514}">
      <dsp:nvSpPr>
        <dsp:cNvPr id="0" name=""/>
        <dsp:cNvSpPr/>
      </dsp:nvSpPr>
      <dsp:spPr>
        <a:xfrm>
          <a:off x="5030833" y="325150"/>
          <a:ext cx="653558" cy="4342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GB" sz="1500" kern="1200"/>
        </a:p>
      </dsp:txBody>
      <dsp:txXfrm>
        <a:off x="5030833" y="412007"/>
        <a:ext cx="523272" cy="260573"/>
      </dsp:txXfrm>
    </dsp:sp>
    <dsp:sp modelId="{D75DCDF1-1FB2-4B4C-A132-7350F98EFD18}">
      <dsp:nvSpPr>
        <dsp:cNvPr id="0" name=""/>
        <dsp:cNvSpPr/>
      </dsp:nvSpPr>
      <dsp:spPr>
        <a:xfrm>
          <a:off x="5955679" y="268693"/>
          <a:ext cx="1744329" cy="820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lvl="0" algn="l" defTabSz="844550">
            <a:lnSpc>
              <a:spcPct val="90000"/>
            </a:lnSpc>
            <a:spcBef>
              <a:spcPct val="0"/>
            </a:spcBef>
            <a:spcAft>
              <a:spcPct val="35000"/>
            </a:spcAft>
          </a:pPr>
          <a:r>
            <a:rPr lang="en-GB" sz="1900" kern="1200" dirty="0" smtClean="0"/>
            <a:t>Evaluation</a:t>
          </a:r>
          <a:endParaRPr lang="en-GB" sz="1900" kern="1200" dirty="0"/>
        </a:p>
      </dsp:txBody>
      <dsp:txXfrm>
        <a:off x="5955679" y="268693"/>
        <a:ext cx="1744329" cy="547200"/>
      </dsp:txXfrm>
    </dsp:sp>
    <dsp:sp modelId="{B3CB4CF8-38A7-4447-ABD2-E8F052E61D93}">
      <dsp:nvSpPr>
        <dsp:cNvPr id="0" name=""/>
        <dsp:cNvSpPr/>
      </dsp:nvSpPr>
      <dsp:spPr>
        <a:xfrm>
          <a:off x="6148139" y="815894"/>
          <a:ext cx="2073955" cy="34413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smtClean="0"/>
            <a:t>Chief Inspector </a:t>
          </a:r>
          <a:endParaRPr lang="en-GB" sz="1900" kern="1200" dirty="0"/>
        </a:p>
        <a:p>
          <a:pPr marL="171450" lvl="1" indent="-171450" algn="l" defTabSz="844550">
            <a:lnSpc>
              <a:spcPct val="90000"/>
            </a:lnSpc>
            <a:spcBef>
              <a:spcPct val="0"/>
            </a:spcBef>
            <a:spcAft>
              <a:spcPct val="15000"/>
            </a:spcAft>
            <a:buChar char="••"/>
          </a:pPr>
          <a:r>
            <a:rPr lang="en-GB" sz="1900" kern="1200" dirty="0" smtClean="0"/>
            <a:t>Identified evidence to murder </a:t>
          </a:r>
          <a:endParaRPr lang="en-GB" sz="1900" kern="1200" dirty="0"/>
        </a:p>
        <a:p>
          <a:pPr marL="171450" lvl="1" indent="-171450" algn="l" defTabSz="844550">
            <a:lnSpc>
              <a:spcPct val="90000"/>
            </a:lnSpc>
            <a:spcBef>
              <a:spcPct val="0"/>
            </a:spcBef>
            <a:spcAft>
              <a:spcPct val="15000"/>
            </a:spcAft>
            <a:buChar char="••"/>
          </a:pPr>
          <a:r>
            <a:rPr lang="en-GB" sz="1900" kern="1200" dirty="0" smtClean="0"/>
            <a:t>Suspect charged with murder</a:t>
          </a:r>
          <a:endParaRPr lang="en-GB" sz="1900" kern="1200" dirty="0"/>
        </a:p>
        <a:p>
          <a:pPr marL="171450" lvl="1" indent="-171450" algn="l" defTabSz="844550">
            <a:lnSpc>
              <a:spcPct val="90000"/>
            </a:lnSpc>
            <a:spcBef>
              <a:spcPct val="0"/>
            </a:spcBef>
            <a:spcAft>
              <a:spcPct val="15000"/>
            </a:spcAft>
            <a:buChar char="••"/>
          </a:pPr>
          <a:r>
            <a:rPr lang="en-GB" sz="1900" kern="1200" dirty="0" smtClean="0"/>
            <a:t>Court + Justice </a:t>
          </a:r>
          <a:endParaRPr lang="en-GB" sz="1900" kern="1200" dirty="0"/>
        </a:p>
      </dsp:txBody>
      <dsp:txXfrm>
        <a:off x="6208883" y="876638"/>
        <a:ext cx="1952467" cy="33198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E2502-144B-45B0-9322-CA500C07BC6A}">
      <dsp:nvSpPr>
        <dsp:cNvPr id="0" name=""/>
        <dsp:cNvSpPr/>
      </dsp:nvSpPr>
      <dsp:spPr>
        <a:xfrm>
          <a:off x="0" y="194"/>
          <a:ext cx="2501960" cy="748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GB" sz="2600" kern="1200" dirty="0" smtClean="0"/>
            <a:t>Critical thinking</a:t>
          </a:r>
          <a:endParaRPr lang="en-GB" sz="2600" kern="1200" dirty="0"/>
        </a:p>
      </dsp:txBody>
      <dsp:txXfrm>
        <a:off x="0" y="194"/>
        <a:ext cx="2501960" cy="748800"/>
      </dsp:txXfrm>
    </dsp:sp>
    <dsp:sp modelId="{90890D6B-EF0E-48BE-BD9B-936C31B0FDAF}">
      <dsp:nvSpPr>
        <dsp:cNvPr id="0" name=""/>
        <dsp:cNvSpPr/>
      </dsp:nvSpPr>
      <dsp:spPr>
        <a:xfrm>
          <a:off x="0" y="748994"/>
          <a:ext cx="2501960" cy="157013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GB" sz="2600" kern="1200" smtClean="0"/>
            <a:t>Describe</a:t>
          </a:r>
          <a:endParaRPr lang="en-GB" sz="2600" kern="1200"/>
        </a:p>
        <a:p>
          <a:pPr marL="228600" lvl="1" indent="-228600" algn="l" defTabSz="1155700">
            <a:lnSpc>
              <a:spcPct val="90000"/>
            </a:lnSpc>
            <a:spcBef>
              <a:spcPct val="0"/>
            </a:spcBef>
            <a:spcAft>
              <a:spcPct val="15000"/>
            </a:spcAft>
            <a:buChar char="••"/>
          </a:pPr>
          <a:r>
            <a:rPr lang="en-GB" sz="2600" kern="1200" smtClean="0"/>
            <a:t>Analyse</a:t>
          </a:r>
          <a:endParaRPr lang="en-GB" sz="2600" kern="1200"/>
        </a:p>
        <a:p>
          <a:pPr marL="228600" lvl="1" indent="-228600" algn="l" defTabSz="1155700">
            <a:lnSpc>
              <a:spcPct val="90000"/>
            </a:lnSpc>
            <a:spcBef>
              <a:spcPct val="0"/>
            </a:spcBef>
            <a:spcAft>
              <a:spcPct val="15000"/>
            </a:spcAft>
            <a:buChar char="••"/>
          </a:pPr>
          <a:r>
            <a:rPr lang="en-GB" sz="2600" kern="1200" dirty="0" smtClean="0"/>
            <a:t>Evaluate</a:t>
          </a:r>
          <a:endParaRPr lang="en-GB" sz="2600" kern="1200" dirty="0"/>
        </a:p>
      </dsp:txBody>
      <dsp:txXfrm>
        <a:off x="0" y="748994"/>
        <a:ext cx="2501960" cy="15701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F6D04B-34AF-4D50-80E0-A70D8F906596}" type="datetimeFigureOut">
              <a:rPr lang="en-GB" smtClean="0"/>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4652C2-501A-4B1C-8B67-3989C77510EC}" type="slidenum">
              <a:rPr lang="en-GB" smtClean="0"/>
            </a:fld>
            <a:endParaRPr lang="en-GB"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plymouth.ac.uk/learn"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plymouth.ac.uk/learn"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plymouth.ac.uk/learn"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dirty="0" smtClean="0"/>
              <a:t>Just turn up with some writing and ask for feedback on a few pages!</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straight line is keeping flow of</a:t>
            </a:r>
            <a:r>
              <a:rPr lang="en-GB" baseline="0" dirty="0" smtClean="0"/>
              <a:t> writing in the intended direction and appropriately so others can understand!. We will assume your introduction is 10-15% and Conclusions 10% of your writing!</a:t>
            </a:r>
            <a:endParaRPr lang="en-GB" dirty="0" smtClean="0"/>
          </a:p>
          <a:p>
            <a:r>
              <a:rPr lang="en-GB" dirty="0" smtClean="0"/>
              <a:t>A is the</a:t>
            </a:r>
            <a:r>
              <a:rPr lang="en-GB" baseline="0" dirty="0" smtClean="0"/>
              <a:t> best approach, your reader can follow the flow of your writing. You have made 3 valid points that answers your brief (and you would have had space to apply full critical thinking). Description, analysis and evaluation.  Analysis and evaluation are most important in your writing!! Especially in your 2</a:t>
            </a:r>
            <a:r>
              <a:rPr lang="en-GB" baseline="30000" dirty="0" smtClean="0"/>
              <a:t>nd</a:t>
            </a:r>
            <a:r>
              <a:rPr lang="en-GB" baseline="0" dirty="0" smtClean="0"/>
              <a:t> year!</a:t>
            </a:r>
            <a:endParaRPr lang="en-GB" baseline="0" dirty="0" smtClean="0"/>
          </a:p>
          <a:p>
            <a:r>
              <a:rPr lang="en-GB" baseline="0" dirty="0" smtClean="0"/>
              <a:t>B gets there eventually, but the points are not well connected.  Your ideas are roaming around. Plus can you really be critical with more points? Certainly if your essay word count is small.  You are likely to only be descriptive in most circumstances</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 the correct answer is A.  You</a:t>
            </a:r>
            <a:r>
              <a:rPr lang="en-GB" baseline="0" dirty="0" smtClean="0"/>
              <a:t> don’t actually have much space to really apply critical thinking if you have 7 points in a 3500 word essay.  However, with 3 perhaps 4 at a push, you could at least apply some critical thinking.  Description, analysis and evaluation.</a:t>
            </a:r>
            <a:endParaRPr lang="en-GB" baseline="0" dirty="0" smtClean="0"/>
          </a:p>
          <a:p>
            <a:r>
              <a:rPr lang="en-GB" baseline="0" dirty="0" smtClean="0"/>
              <a:t>At level 6 your tutor is looking for more focus.</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third year you are looking at 800 words for</a:t>
            </a:r>
            <a:r>
              <a:rPr lang="en-GB" baseline="0" dirty="0" smtClean="0"/>
              <a:t> each main point! </a:t>
            </a:r>
            <a:endParaRPr lang="en-GB" baseline="0" dirty="0" smtClean="0"/>
          </a:p>
          <a:p>
            <a:r>
              <a:rPr lang="en-GB" baseline="0" dirty="0" smtClean="0"/>
              <a:t>Masters this goes up to around 1000 words!</a:t>
            </a:r>
            <a:endParaRPr lang="en-GB" baseline="0" dirty="0" smtClean="0"/>
          </a:p>
          <a:p>
            <a:r>
              <a:rPr lang="en-GB" baseline="0" dirty="0" smtClean="0"/>
              <a:t>Always look a the break down in the brief, sometimes less words are needed for the introduction </a:t>
            </a:r>
            <a:r>
              <a:rPr lang="en-GB" baseline="0" dirty="0" err="1" smtClean="0"/>
              <a:t>etc</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The important part</a:t>
            </a:r>
            <a:r>
              <a:rPr lang="en-GB" baseline="0" dirty="0" smtClean="0"/>
              <a:t> to remember is that each point includes critical thinking (Describe, Analyse, Evaluate) you may compare and contrast with other ideas or you may argue that a new approach is required. </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I appreciate that layouts will vary, and if you are doing</a:t>
            </a:r>
            <a:r>
              <a:rPr lang="en-GB" baseline="0" dirty="0" smtClean="0"/>
              <a:t> a research proposal or literature review there were be different sub heading. Use the critical thinking model</a:t>
            </a:r>
            <a:endParaRPr lang="en-GB" baseline="0" dirty="0" smtClean="0"/>
          </a:p>
          <a:p>
            <a:r>
              <a:rPr lang="en-GB" baseline="0" dirty="0" smtClean="0"/>
              <a:t>However, the important elements to grasp are what is needed in order to write academically. </a:t>
            </a:r>
            <a:endParaRPr lang="en-GB" baseline="0" dirty="0" smtClean="0"/>
          </a:p>
          <a:p>
            <a:r>
              <a:rPr lang="en-GB" baseline="0" dirty="0" smtClean="0"/>
              <a:t>You need to set the scene, and say what will be discussed – any introduction needs this.</a:t>
            </a:r>
            <a:endParaRPr lang="en-GB" baseline="0" dirty="0" smtClean="0"/>
          </a:p>
          <a:p>
            <a:r>
              <a:rPr lang="en-GB" baseline="0" dirty="0" smtClean="0"/>
              <a:t>You then ensure that the points you said would be discussed are discussed with critical thinking.  In the 3</a:t>
            </a:r>
            <a:r>
              <a:rPr lang="en-GB" baseline="30000" dirty="0" smtClean="0"/>
              <a:t>rd</a:t>
            </a:r>
            <a:r>
              <a:rPr lang="en-GB" baseline="0" dirty="0" smtClean="0"/>
              <a:t> year you will be focusing more on the analysis and evaluation, that is what will yield the most marks!</a:t>
            </a:r>
            <a:endParaRPr lang="en-GB" baseline="0" dirty="0" smtClean="0"/>
          </a:p>
          <a:p>
            <a:r>
              <a:rPr lang="en-GB" baseline="0" dirty="0" smtClean="0"/>
              <a:t>The conclusions are a summary of those evaluations you made in the discussion.  So if you did your critical thinking properly, you already have the basis for your conclusions!</a:t>
            </a:r>
            <a:endParaRPr lang="en-GB" baseline="0" dirty="0" smtClean="0"/>
          </a:p>
          <a:p>
            <a:r>
              <a:rPr lang="en-GB" b="1" u="sng" dirty="0" smtClean="0"/>
              <a:t>Of course you should</a:t>
            </a:r>
            <a:r>
              <a:rPr lang="en-GB" b="1" u="sng" baseline="0" dirty="0" smtClean="0"/>
              <a:t> also include a reference section, and use references to support your arguments.</a:t>
            </a:r>
            <a:endParaRPr lang="en-GB" b="1" u="sng"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Who has written a play, a poem, an email?</a:t>
            </a:r>
            <a:endParaRPr lang="en-GB" dirty="0" smtClean="0"/>
          </a:p>
          <a:p>
            <a:endParaRPr lang="en-GB" dirty="0" smtClean="0"/>
          </a:p>
          <a:p>
            <a:pPr marL="0" marR="0" lvl="1" indent="0" algn="l" defTabSz="914400" rtl="0" eaLnBrk="1" fontAlgn="auto" latinLnBrk="0" hangingPunct="1">
              <a:lnSpc>
                <a:spcPct val="100000"/>
              </a:lnSpc>
              <a:spcBef>
                <a:spcPts val="0"/>
              </a:spcBef>
              <a:spcAft>
                <a:spcPts val="0"/>
              </a:spcAft>
              <a:buClrTx/>
              <a:buSzTx/>
              <a:buFontTx/>
              <a:buNone/>
              <a:defRPr/>
            </a:pPr>
            <a:r>
              <a:rPr lang="en-GB" dirty="0" smtClean="0"/>
              <a:t>Then you already know about writing.</a:t>
            </a:r>
            <a:endParaRPr lang="en-GB" dirty="0" smtClean="0"/>
          </a:p>
          <a:p>
            <a:pPr marL="0" marR="0" lvl="1" indent="0" algn="l" defTabSz="914400" rtl="0" eaLnBrk="1" fontAlgn="auto" latinLnBrk="0" hangingPunct="1">
              <a:lnSpc>
                <a:spcPct val="100000"/>
              </a:lnSpc>
              <a:spcBef>
                <a:spcPts val="0"/>
              </a:spcBef>
              <a:spcAft>
                <a:spcPts val="0"/>
              </a:spcAft>
              <a:buClrTx/>
              <a:buSzTx/>
              <a:buFontTx/>
              <a:buNone/>
              <a:defRPr/>
            </a:pPr>
            <a:endParaRPr lang="en-GB" dirty="0" smtClean="0"/>
          </a:p>
          <a:p>
            <a:r>
              <a:rPr lang="en-GB" dirty="0" smtClean="0"/>
              <a:t>The skills you need for writing your essay are not far off from writing a script or visual story.</a:t>
            </a:r>
            <a:endParaRPr lang="en-GB" dirty="0" smtClean="0"/>
          </a:p>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Avoid the used of first person such as ‘I’ and</a:t>
            </a:r>
            <a:r>
              <a:rPr lang="en-GB" baseline="0" dirty="0" smtClean="0"/>
              <a:t> ‘me’…</a:t>
            </a:r>
            <a:endParaRPr lang="en-GB" baseline="0" dirty="0" smtClean="0"/>
          </a:p>
          <a:p>
            <a:r>
              <a:rPr lang="en-GB" baseline="0" dirty="0" smtClean="0"/>
              <a:t>Rather than ‘I found the following…’  in third person you would writing: ‘The following was found…’</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mtClean="0"/>
              <a:t>1) Before we get onto those rules for academic writing, lets just look at how you would start to prepare</a:t>
            </a:r>
            <a:r>
              <a:rPr lang="en-GB" baseline="0" smtClean="0"/>
              <a:t> your topic.</a:t>
            </a:r>
            <a:endParaRPr lang="en-GB" baseline="0" smtClean="0"/>
          </a:p>
          <a:p>
            <a:endParaRPr lang="en-GB" baseline="0" smtClean="0"/>
          </a:p>
          <a:p>
            <a:r>
              <a:rPr lang="en-GB" baseline="0" smtClean="0"/>
              <a:t>Consider the TAP model in breaking down this process: </a:t>
            </a:r>
            <a:endParaRPr lang="en-GB" baseline="0" smtClean="0"/>
          </a:p>
          <a:p>
            <a:r>
              <a:rPr lang="en-GB" baseline="0" smtClean="0"/>
              <a:t>T is for Topics – the central or key theme</a:t>
            </a:r>
            <a:endParaRPr lang="en-GB" baseline="0" smtClean="0"/>
          </a:p>
          <a:p>
            <a:r>
              <a:rPr lang="en-GB" baseline="0" smtClean="0"/>
              <a:t>A is Actions – what you need to do</a:t>
            </a:r>
            <a:endParaRPr lang="en-GB" baseline="0" smtClean="0"/>
          </a:p>
          <a:p>
            <a:r>
              <a:rPr lang="en-GB" baseline="0" smtClean="0"/>
              <a:t>P is Parameters – what limitations</a:t>
            </a:r>
            <a:endParaRPr lang="en-GB" baseline="0" smtClean="0"/>
          </a:p>
          <a:p>
            <a:endParaRPr lang="en-GB" baseline="0" smtClean="0"/>
          </a:p>
          <a:p>
            <a:pPr marL="0" marR="0" indent="0" algn="l" defTabSz="914400" rtl="0" eaLnBrk="1" fontAlgn="auto" latinLnBrk="0" hangingPunct="1">
              <a:lnSpc>
                <a:spcPct val="100000"/>
              </a:lnSpc>
              <a:spcBef>
                <a:spcPts val="0"/>
              </a:spcBef>
              <a:spcAft>
                <a:spcPts val="0"/>
              </a:spcAft>
              <a:buClrTx/>
              <a:buSzTx/>
              <a:buFontTx/>
              <a:buNone/>
              <a:defRPr/>
            </a:pPr>
            <a:r>
              <a:rPr lang="en-GB" baseline="0" smtClean="0"/>
              <a:t>The TAP model is described in more detail in our guide on Writing essays: </a:t>
            </a:r>
            <a:r>
              <a:rPr lang="en-GB" smtClean="0">
                <a:hlinkClick r:id="rId3"/>
              </a:rPr>
              <a:t>www.plymouth.ac.uk/learn</a:t>
            </a:r>
            <a:endParaRPr lang="en-GB" baseline="0" smtClean="0"/>
          </a:p>
          <a:p>
            <a:endParaRPr lang="en-GB" baseline="0" smtClean="0"/>
          </a:p>
          <a:p>
            <a:r>
              <a:rPr lang="en-GB" baseline="0" smtClean="0"/>
              <a:t>Once you have understood your brief, you can start reviewing your materials - This is the part that takes the most work but will lead to the greatest rewards.</a:t>
            </a:r>
            <a:endParaRPr lang="en-GB" baseline="0" smtClean="0"/>
          </a:p>
          <a:p>
            <a:endParaRPr lang="en-GB" baseline="0" smtClean="0"/>
          </a:p>
          <a:p>
            <a:r>
              <a:rPr lang="en-GB" baseline="0" smtClean="0"/>
              <a:t>It does not really matter what your material is, it could be a series of documents or sources on the topic you have been given. Or it could be a specific resource that you have been asked to review. The important thing is to start capturing your ideas about the source or sources.</a:t>
            </a:r>
            <a:endParaRPr lang="en-GB" baseline="0" smtClean="0"/>
          </a:p>
          <a:p>
            <a:endParaRPr lang="en-GB" baseline="0" smtClean="0"/>
          </a:p>
          <a:p>
            <a:r>
              <a:rPr lang="en-GB" baseline="0" smtClean="0"/>
              <a:t>Consider how you will incorporate this into your word count 1500 words – short essays would mean limiting your focus on specifics.  Larger bodies of writing allow you to explore other related ideas.</a:t>
            </a:r>
            <a:endParaRPr lang="en-GB" baseline="0" smtClean="0"/>
          </a:p>
          <a:p>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headings provided</a:t>
            </a:r>
            <a:r>
              <a:rPr lang="en-GB" baseline="0" dirty="0" smtClean="0"/>
              <a:t> here are examples, this varies and depends on the brief or student handbook!</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Introductions -</a:t>
            </a:r>
            <a:r>
              <a:rPr lang="en-GB" baseline="0" dirty="0" smtClean="0"/>
              <a:t> in reports are typically a little shorter than essays around 10% (but do check with your tutors or student handbook)</a:t>
            </a:r>
            <a:endParaRPr lang="en-GB" baseline="0" dirty="0" smtClean="0"/>
          </a:p>
          <a:p>
            <a:r>
              <a:rPr lang="en-GB" baseline="0" dirty="0" smtClean="0"/>
              <a:t>Discussions - contain the bulk of the text and definitely need critical thinking.</a:t>
            </a:r>
            <a:endParaRPr lang="en-GB" baseline="0" dirty="0" smtClean="0"/>
          </a:p>
          <a:p>
            <a:r>
              <a:rPr lang="en-GB" baseline="0" dirty="0" smtClean="0"/>
              <a:t>Conclusions – This is a summary of your evaluations!</a:t>
            </a:r>
            <a:endParaRPr lang="en-GB" baseline="0" dirty="0" smtClean="0"/>
          </a:p>
          <a:p>
            <a:r>
              <a:rPr lang="en-GB" baseline="0" dirty="0" smtClean="0"/>
              <a:t>Recommendations – what do you recommend?</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Introductions -</a:t>
            </a:r>
            <a:r>
              <a:rPr lang="en-GB" baseline="0" dirty="0" smtClean="0"/>
              <a:t> in reports are typically a little shorter than essays around 10% (but do check with your tutors or student handbook)</a:t>
            </a:r>
            <a:endParaRPr lang="en-GB" baseline="0" dirty="0" smtClean="0"/>
          </a:p>
          <a:p>
            <a:r>
              <a:rPr lang="en-GB" baseline="0" dirty="0" smtClean="0"/>
              <a:t>Discussions - contain the bulk of the text and definitely need critical thinking.</a:t>
            </a:r>
            <a:endParaRPr lang="en-GB" baseline="0" dirty="0" smtClean="0"/>
          </a:p>
          <a:p>
            <a:r>
              <a:rPr lang="en-GB" baseline="0" dirty="0" smtClean="0"/>
              <a:t>Conclusions – This is a summary of your evaluations!</a:t>
            </a:r>
            <a:endParaRPr lang="en-GB" baseline="0" dirty="0" smtClean="0"/>
          </a:p>
          <a:p>
            <a:r>
              <a:rPr lang="en-GB" baseline="0" dirty="0" smtClean="0"/>
              <a:t>Recommendations – what do you recommend?</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Ok you have</a:t>
            </a:r>
            <a:r>
              <a:rPr lang="en-GB" baseline="0" dirty="0" smtClean="0"/>
              <a:t> ideas, but you need to start turning them into writing.  You will remember that I made the point earlier that academic writing was just writing with a set of rules on top.  Well, now it’s the time to prove my point to you!</a:t>
            </a:r>
            <a:endParaRPr lang="en-GB" baseline="0" dirty="0" smtClean="0"/>
          </a:p>
          <a:p>
            <a:endParaRPr lang="en-GB" baseline="0" dirty="0" smtClean="0"/>
          </a:p>
          <a:p>
            <a:r>
              <a:rPr lang="en-GB" baseline="0" dirty="0" smtClean="0"/>
              <a:t>Those rule involve using a process called ‘critical thinking’, and this can be achieved by asking a series of questions of the material or the sources that we are evaluating. This consists of 3 processes:</a:t>
            </a:r>
            <a:endParaRPr lang="en-GB" baseline="0" dirty="0" smtClean="0"/>
          </a:p>
          <a:p>
            <a:pPr marL="228600" indent="-228600">
              <a:buAutoNum type="arabicParenR"/>
            </a:pPr>
            <a:r>
              <a:rPr lang="en-GB" baseline="0" dirty="0" smtClean="0"/>
              <a:t>Description is the most common one and we are all used to it, it tells us the basic facts about the topic or the problem we are discussing.</a:t>
            </a:r>
            <a:endParaRPr lang="en-GB" baseline="0" dirty="0" smtClean="0"/>
          </a:p>
          <a:p>
            <a:pPr marL="228600" indent="-228600">
              <a:buAutoNum type="arabicParenR"/>
            </a:pPr>
            <a:r>
              <a:rPr lang="en-GB" baseline="0" dirty="0" smtClean="0"/>
              <a:t>Analysis introduces the first level of critical thinking, we start to ask questions about what was described.</a:t>
            </a:r>
            <a:endParaRPr lang="en-GB" baseline="0" dirty="0" smtClean="0"/>
          </a:p>
          <a:p>
            <a:pPr marL="228600" indent="-228600">
              <a:buAutoNum type="arabicParenR"/>
            </a:pPr>
            <a:r>
              <a:rPr lang="en-GB" baseline="0" dirty="0" smtClean="0"/>
              <a:t>Evaluation is the final level that enables us to draw conclusions and make recommendations for additional work or ideas.</a:t>
            </a:r>
            <a:endParaRPr lang="en-GB" baseline="0" dirty="0" smtClean="0"/>
          </a:p>
          <a:p>
            <a:pPr marL="228600" indent="-228600">
              <a:buAutoNum type="arabicParenR"/>
            </a:pPr>
            <a:endParaRPr lang="en-GB" baseline="0" dirty="0" smtClean="0"/>
          </a:p>
          <a:p>
            <a:pPr marL="0" indent="0">
              <a:buNone/>
            </a:pPr>
            <a:r>
              <a:rPr lang="en-GB" baseline="0" dirty="0" smtClean="0"/>
              <a:t>Most people get the first part, it is quite easy to describe things, but the last parts have to be learned in order to master critical thinking and academic writing.</a:t>
            </a:r>
            <a:endParaRPr lang="en-GB" baseline="0" dirty="0" smtClean="0"/>
          </a:p>
          <a:p>
            <a:pPr marL="0" indent="0">
              <a:buNone/>
            </a:pPr>
            <a:r>
              <a:rPr lang="en-GB" baseline="0" dirty="0" smtClean="0"/>
              <a:t>So why are Analysis and Evaluation important in academic writing?  They are actually important in many types of writing, including story telling.</a:t>
            </a:r>
            <a:endParaRPr lang="en-GB" baseline="0" dirty="0" smtClean="0"/>
          </a:p>
          <a:p>
            <a:endParaRPr lang="en-GB" dirty="0" smtClean="0"/>
          </a:p>
          <a:p>
            <a:r>
              <a:rPr lang="en-GB" dirty="0" smtClean="0"/>
              <a:t>Why?  Now we are going to look at this from a different angle.</a:t>
            </a:r>
            <a:r>
              <a:rPr lang="en-GB" baseline="0" dirty="0" smtClean="0"/>
              <a:t>  How many of you here have watched murder mystery or crime fiction? </a:t>
            </a:r>
            <a:endParaRPr lang="en-GB" baseline="0" dirty="0" smtClean="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You are all Hollywood</a:t>
            </a:r>
            <a:r>
              <a:rPr lang="en-GB" baseline="0" dirty="0" smtClean="0"/>
              <a:t> producers who are reviewing scripts for a crime drama</a:t>
            </a:r>
            <a:r>
              <a:rPr lang="en-GB" dirty="0" smtClean="0"/>
              <a:t> – There has been a murder –</a:t>
            </a:r>
            <a:endParaRPr lang="en-GB" dirty="0" smtClean="0"/>
          </a:p>
          <a:p>
            <a:r>
              <a:rPr lang="en-GB" dirty="0" smtClean="0"/>
              <a:t>Description – What? When? Who? Where?  Professor</a:t>
            </a:r>
            <a:r>
              <a:rPr lang="en-GB" baseline="0" dirty="0" smtClean="0"/>
              <a:t> Plumb </a:t>
            </a:r>
            <a:r>
              <a:rPr lang="en-GB" dirty="0" smtClean="0"/>
              <a:t>was stabbed to death in the library, last night with</a:t>
            </a:r>
            <a:r>
              <a:rPr lang="en-GB" baseline="0" dirty="0" smtClean="0"/>
              <a:t> a knife.</a:t>
            </a:r>
            <a:endParaRPr lang="en-GB" baseline="0" dirty="0" smtClean="0"/>
          </a:p>
          <a:p>
            <a:endParaRPr lang="en-GB" baseline="0" dirty="0" smtClean="0"/>
          </a:p>
          <a:p>
            <a:r>
              <a:rPr lang="en-GB" baseline="0" dirty="0" smtClean="0"/>
              <a:t>The End</a:t>
            </a:r>
            <a:endParaRPr lang="en-GB" baseline="0" dirty="0" smtClean="0"/>
          </a:p>
          <a:p>
            <a:endParaRPr lang="en-GB" baseline="0" dirty="0" smtClean="0"/>
          </a:p>
          <a:p>
            <a:r>
              <a:rPr lang="en-GB" baseline="0" dirty="0" smtClean="0"/>
              <a:t>Is this a good script?</a:t>
            </a:r>
            <a:endParaRPr lang="en-GB" baseline="0" dirty="0" smtClean="0"/>
          </a:p>
          <a:p>
            <a:endParaRPr lang="en-GB" baseline="0" dirty="0" smtClean="0"/>
          </a:p>
          <a:p>
            <a:r>
              <a:rPr lang="en-GB" baseline="0" dirty="0" smtClean="0"/>
              <a:t>No, because it only describes the situation. </a:t>
            </a:r>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Analysis – Why? How? What if?  Why was he killed? There are two suspects that had motives. How was he killed? Did he actually die of stab wounds? What if it was something else? What if the knife was just for show?   Suspects – Miss Scarlett and Colonel Mustard</a:t>
            </a:r>
            <a:endParaRPr lang="en-GB" baseline="0" dirty="0" smtClean="0"/>
          </a:p>
          <a:p>
            <a:endParaRPr lang="en-GB" baseline="0" dirty="0" smtClean="0"/>
          </a:p>
          <a:p>
            <a:r>
              <a:rPr lang="en-GB" baseline="0" dirty="0" smtClean="0"/>
              <a:t>The End - Is this a good script?</a:t>
            </a:r>
            <a:endParaRPr lang="en-GB" baseline="0" dirty="0" smtClean="0"/>
          </a:p>
          <a:p>
            <a:endParaRPr lang="en-GB" baseline="0" dirty="0" smtClean="0"/>
          </a:p>
          <a:p>
            <a:r>
              <a:rPr lang="en-GB" baseline="0" dirty="0" smtClean="0"/>
              <a:t>A bit better, but you don’t actually know what happens in the end?...  </a:t>
            </a:r>
            <a:endParaRPr lang="en-GB" baseline="0" dirty="0" smtClean="0"/>
          </a:p>
          <a:p>
            <a:endParaRPr lang="en-GB" baseline="0" dirty="0" smtClean="0"/>
          </a:p>
          <a:p>
            <a:r>
              <a:rPr lang="en-GB" baseline="0" dirty="0" smtClean="0"/>
              <a:t>Note the first part is the description…</a:t>
            </a:r>
            <a:endParaRPr lang="en-GB" baseline="0" dirty="0" smtClean="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Evaluation – </a:t>
            </a:r>
            <a:endParaRPr lang="en-GB" baseline="0" dirty="0" smtClean="0"/>
          </a:p>
          <a:p>
            <a:r>
              <a:rPr lang="en-GB" dirty="0" smtClean="0"/>
              <a:t>Chief Inspector &gt; Evaluation</a:t>
            </a:r>
            <a:endParaRPr lang="en-GB" dirty="0" smtClean="0"/>
          </a:p>
          <a:p>
            <a:r>
              <a:rPr lang="en-GB" dirty="0" smtClean="0"/>
              <a:t>Identified evidence to murder &gt; So What?</a:t>
            </a:r>
            <a:endParaRPr lang="en-GB" dirty="0" smtClean="0"/>
          </a:p>
          <a:p>
            <a:r>
              <a:rPr lang="en-GB" dirty="0" smtClean="0"/>
              <a:t>Suspect charged with murder &gt; What next?</a:t>
            </a:r>
            <a:endParaRPr lang="en-GB" dirty="0" smtClean="0"/>
          </a:p>
          <a:p>
            <a:r>
              <a:rPr lang="en-GB" dirty="0" smtClean="0"/>
              <a:t>Court</a:t>
            </a:r>
            <a:r>
              <a:rPr lang="en-GB" baseline="0" dirty="0" smtClean="0"/>
              <a:t> and justice </a:t>
            </a:r>
            <a:r>
              <a:rPr lang="en-GB" dirty="0" smtClean="0"/>
              <a:t>&gt; full evaluation</a:t>
            </a:r>
            <a:endParaRPr lang="en-GB" dirty="0" smtClean="0"/>
          </a:p>
          <a:p>
            <a:endParaRPr lang="en-GB" dirty="0" smtClean="0"/>
          </a:p>
          <a:p>
            <a:r>
              <a:rPr lang="en-GB" dirty="0" smtClean="0"/>
              <a:t>The End - Good script? Yes?</a:t>
            </a:r>
            <a:endParaRPr lang="en-GB" dirty="0" smtClean="0"/>
          </a:p>
          <a:p>
            <a:endParaRPr lang="en-GB" dirty="0" smtClean="0"/>
          </a:p>
          <a:p>
            <a:r>
              <a:rPr lang="en-GB" dirty="0" smtClean="0"/>
              <a:t>YES!</a:t>
            </a:r>
            <a:r>
              <a:rPr lang="en-GB" baseline="0" dirty="0" smtClean="0"/>
              <a:t> This give the whole film context, start, middle and conclusion.  Note that this flow from Description – analysis – evaluation is exactly what you need to do in your academic writing!!!</a:t>
            </a:r>
            <a:endParaRPr lang="en-GB" dirty="0" smtClean="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dirty="0" smtClean="0"/>
              <a:t>This is a much</a:t>
            </a:r>
            <a:r>
              <a:rPr lang="en-GB" baseline="0" dirty="0" smtClean="0"/>
              <a:t> more detailed example.  Remember you don’t have to include every single one, as it might not be appropriate in your essay.  Just be sure to include those that are relevant! </a:t>
            </a: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GB" dirty="0" smtClean="0"/>
              <a:t>Also look at the details in the boxes in the slide, they have useful contextualised insights.</a:t>
            </a:r>
            <a:endParaRPr lang="en-GB" dirty="0" smtClean="0"/>
          </a:p>
          <a:p>
            <a:pPr marL="0" marR="0" indent="0" algn="l" defTabSz="914400" rtl="0" eaLnBrk="1" fontAlgn="auto" latinLnBrk="0" hangingPunct="1">
              <a:lnSpc>
                <a:spcPct val="100000"/>
              </a:lnSpc>
              <a:spcBef>
                <a:spcPts val="0"/>
              </a:spcBef>
              <a:spcAft>
                <a:spcPts val="0"/>
              </a:spcAft>
              <a:buClrTx/>
              <a:buSzTx/>
              <a:buFontTx/>
              <a:buNone/>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defRPr/>
            </a:pPr>
            <a:r>
              <a:rPr lang="en-GB" dirty="0" smtClean="0"/>
              <a:t>This is available on the Learning</a:t>
            </a:r>
            <a:r>
              <a:rPr lang="en-GB" baseline="0" dirty="0" smtClean="0"/>
              <a:t> Development website in our guide on ‘Critical Thinking’ and also the ‘Model to generating critical Thinking’.  Link (guides at bottom of the page): </a:t>
            </a:r>
            <a:r>
              <a:rPr lang="en-GB" dirty="0" smtClean="0">
                <a:hlinkClick r:id="rId3"/>
              </a:rPr>
              <a:t>www.plymouth.ac.uk/learn</a:t>
            </a:r>
            <a:endParaRPr lang="en-GB" dirty="0" smtClean="0"/>
          </a:p>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While this is</a:t>
            </a:r>
            <a:r>
              <a:rPr lang="en-GB" baseline="0" dirty="0" smtClean="0"/>
              <a:t> referenced correctly for a Harvard format, this is literally just a wall of detail….  Descriptive facts which will lead to poorer marks.</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Specifically about writing.</a:t>
            </a:r>
            <a:r>
              <a:rPr lang="en-GB" baseline="0" dirty="0" smtClean="0"/>
              <a:t> Fellows will only see individuals (no groups!), can be used by students and staff alike.</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The important part</a:t>
            </a:r>
            <a:r>
              <a:rPr lang="en-GB" baseline="0" dirty="0" smtClean="0"/>
              <a:t> to remember is that each point includes critical thinking (Describe, Analyse, Evaluate) you may compare and contrast with other ideas or you may argue that a new approach is required. </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This is a</a:t>
            </a:r>
            <a:r>
              <a:rPr lang="en-GB" baseline="0" dirty="0" smtClean="0"/>
              <a:t> typical approach to critical thinking.  Note that the description (before the first ‘however’) is very short.  Description is literally just saying ‘What?’ is the main point about, keeping it short, then moving onto the analysis.</a:t>
            </a:r>
            <a:endParaRPr lang="en-GB" baseline="0" dirty="0" smtClean="0"/>
          </a:p>
          <a:p>
            <a:r>
              <a:rPr lang="en-GB" baseline="0" dirty="0" smtClean="0"/>
              <a:t>Analysis can start with words like ‘However’ (Why? Or How? Questions). Ultimately ensure that you use words that show you are analysing, not just adding more facts.  You may find the Manchester Phrase Bank helpful in this respect: http://www.phrasebank.manchester.ac.uk/being-critical/  When on this website, please note the left hand menu for other phrases.</a:t>
            </a:r>
            <a:endParaRPr lang="en-GB" baseline="0" dirty="0" smtClean="0"/>
          </a:p>
          <a:p>
            <a:r>
              <a:rPr lang="en-GB" baseline="0" dirty="0" smtClean="0"/>
              <a:t>Finally, the icing on the cake, evaluate.  ‘Having considered…’ (So What? Or What Next?)  at this point you pull together the analysis, thus demonstrating to your tutor the intended direction or decision. This part may seem obvious, but if left out, you are not going to achieve better marks.</a:t>
            </a:r>
            <a:endParaRPr lang="en-GB" baseline="0" dirty="0" smtClean="0"/>
          </a:p>
          <a:p>
            <a:endParaRPr lang="en-GB" baseline="0" dirty="0" smtClean="0"/>
          </a:p>
          <a:p>
            <a:r>
              <a:rPr lang="en-GB" baseline="0" dirty="0" smtClean="0"/>
              <a:t>Note: Ensure that you reference new ideas or facts throughout.  Sometimes this is also extended into the evaluation section, but be careful that it does not sounds like more analysis.  References here can help reinforce a decision for a specific course of action base on the original analysis.</a:t>
            </a:r>
            <a:endParaRPr lang="en-GB" baseline="0" dirty="0" smtClean="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use of ‘however’ or ‘although’ are good words to demonstrate critical writing (analytical). However, there are times when you want use something different.  In this respect the phrase bank is very good to help you construct your sentences to ensure you are sounding critical, or comparing and contrasting or being cautious about your critical views of the literature.   You all have your own writing style, so some of these phrases may not be your preference.  Pick and choose what you feel works for you.</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This is all about setting the scene for</a:t>
            </a:r>
            <a:r>
              <a:rPr lang="en-GB" baseline="0" dirty="0" smtClean="0"/>
              <a:t> the argument – justifying your claims with supporting evidence.  A claim is nothing without evidence to substantiate. </a:t>
            </a:r>
            <a:endParaRPr lang="en-GB" baseline="0" dirty="0" smtClean="0"/>
          </a:p>
          <a:p>
            <a:r>
              <a:rPr lang="en-GB" baseline="0" dirty="0" smtClean="0"/>
              <a:t>Don’t forget to explain the significance of those implications!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aseline="0" dirty="0" smtClean="0"/>
          </a:p>
          <a:p>
            <a:pPr marL="0" marR="0" lvl="1" indent="0" algn="l" defTabSz="914400" rtl="0" eaLnBrk="1" fontAlgn="auto" latinLnBrk="0" hangingPunct="1">
              <a:lnSpc>
                <a:spcPct val="100000"/>
              </a:lnSpc>
              <a:spcBef>
                <a:spcPts val="0"/>
              </a:spcBef>
              <a:spcAft>
                <a:spcPts val="0"/>
              </a:spcAft>
              <a:buClrTx/>
              <a:buSzTx/>
              <a:buFontTx/>
              <a:buNone/>
              <a:defRPr/>
            </a:pPr>
            <a:r>
              <a:rPr lang="en-GB" dirty="0" smtClean="0"/>
              <a:t>References/arguments/discussions/opinions are liken to actors bringing their own views</a:t>
            </a:r>
            <a:r>
              <a:rPr lang="en-GB" baseline="0" dirty="0" smtClean="0"/>
              <a:t>.</a:t>
            </a:r>
            <a:endParaRPr lang="en-GB" baseline="0" dirty="0" smtClean="0"/>
          </a:p>
          <a:p>
            <a:pPr marL="0" marR="0" lvl="1" indent="0" algn="l" defTabSz="914400" rtl="0" eaLnBrk="1" fontAlgn="auto" latinLnBrk="0" hangingPunct="1">
              <a:lnSpc>
                <a:spcPct val="100000"/>
              </a:lnSpc>
              <a:spcBef>
                <a:spcPts val="0"/>
              </a:spcBef>
              <a:spcAft>
                <a:spcPts val="0"/>
              </a:spcAft>
              <a:buClrTx/>
              <a:buSzTx/>
              <a:buFontTx/>
              <a:buNone/>
              <a:defRPr/>
            </a:pPr>
            <a:r>
              <a:rPr lang="en-GB" baseline="0" dirty="0" smtClean="0"/>
              <a:t>Don’t forget that you need to give credit to those ideas!</a:t>
            </a:r>
            <a:endParaRPr lang="en-GB" dirty="0" smtClean="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aseline="0" dirty="0" smtClean="0"/>
          </a:p>
          <a:p>
            <a:pPr marL="0" marR="0" lvl="1" indent="0" algn="l" defTabSz="914400" rtl="0" eaLnBrk="1" fontAlgn="auto" latinLnBrk="0" hangingPunct="1">
              <a:lnSpc>
                <a:spcPct val="100000"/>
              </a:lnSpc>
              <a:spcBef>
                <a:spcPts val="0"/>
              </a:spcBef>
              <a:spcAft>
                <a:spcPts val="0"/>
              </a:spcAft>
              <a:buClrTx/>
              <a:buSzTx/>
              <a:buFontTx/>
              <a:buNone/>
              <a:defRPr/>
            </a:pPr>
            <a:r>
              <a:rPr lang="en-GB" dirty="0" smtClean="0"/>
              <a:t>References/arguments/discussions/opinions are liken to actors bringing their own views</a:t>
            </a:r>
            <a:r>
              <a:rPr lang="en-GB" baseline="0" dirty="0" smtClean="0"/>
              <a:t>.</a:t>
            </a:r>
            <a:endParaRPr lang="en-GB" baseline="0" dirty="0" smtClean="0"/>
          </a:p>
          <a:p>
            <a:pPr marL="0" marR="0" lvl="1" indent="0" algn="l" defTabSz="914400" rtl="0" eaLnBrk="1" fontAlgn="auto" latinLnBrk="0" hangingPunct="1">
              <a:lnSpc>
                <a:spcPct val="100000"/>
              </a:lnSpc>
              <a:spcBef>
                <a:spcPts val="0"/>
              </a:spcBef>
              <a:spcAft>
                <a:spcPts val="0"/>
              </a:spcAft>
              <a:buClrTx/>
              <a:buSzTx/>
              <a:buFontTx/>
              <a:buNone/>
              <a:defRPr/>
            </a:pPr>
            <a:r>
              <a:rPr lang="en-GB" baseline="0" dirty="0" smtClean="0"/>
              <a:t>Don’t forget that you need to give credit to those ideas!</a:t>
            </a:r>
            <a:endParaRPr lang="en-GB" dirty="0" smtClean="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aseline="0"/>
          </a:p>
          <a:p>
            <a:pPr marL="0" marR="0" lvl="1" indent="0" algn="l" defTabSz="914400" rtl="0" eaLnBrk="1" fontAlgn="auto" latinLnBrk="0" hangingPunct="1">
              <a:lnSpc>
                <a:spcPct val="100000"/>
              </a:lnSpc>
              <a:spcBef>
                <a:spcPts val="0"/>
              </a:spcBef>
              <a:spcAft>
                <a:spcPts val="0"/>
              </a:spcAft>
              <a:buClrTx/>
              <a:buSzTx/>
              <a:buFontTx/>
              <a:buNone/>
              <a:defRPr/>
            </a:pPr>
            <a:r>
              <a:rPr lang="en-GB"/>
              <a:t>References/arguments/discussions/opinions are liken to actors bringing their own views</a:t>
            </a:r>
            <a:r>
              <a:rPr lang="en-GB" baseline="0"/>
              <a:t>.</a:t>
            </a:r>
            <a:endParaRPr lang="en-GB" baseline="0"/>
          </a:p>
          <a:p>
            <a:pPr marL="0" marR="0" lvl="1" indent="0" algn="l" defTabSz="914400" rtl="0" eaLnBrk="1" fontAlgn="auto" latinLnBrk="0" hangingPunct="1">
              <a:lnSpc>
                <a:spcPct val="100000"/>
              </a:lnSpc>
              <a:spcBef>
                <a:spcPts val="0"/>
              </a:spcBef>
              <a:spcAft>
                <a:spcPts val="0"/>
              </a:spcAft>
              <a:buClrTx/>
              <a:buSzTx/>
              <a:buFontTx/>
              <a:buNone/>
              <a:defRPr/>
            </a:pPr>
            <a:r>
              <a:rPr lang="en-GB" baseline="0"/>
              <a:t>Don’t forget that you need to give credit to those ideas!</a:t>
            </a:r>
            <a:endParaRPr lang="en-GB" baseline="0"/>
          </a:p>
          <a:p>
            <a:pPr marL="0" marR="0" lvl="1" indent="0" algn="l" defTabSz="914400" rtl="0" eaLnBrk="1" fontAlgn="auto" latinLnBrk="0" hangingPunct="1">
              <a:lnSpc>
                <a:spcPct val="100000"/>
              </a:lnSpc>
              <a:spcBef>
                <a:spcPts val="0"/>
              </a:spcBef>
              <a:spcAft>
                <a:spcPts val="0"/>
              </a:spcAft>
              <a:buClrTx/>
              <a:buSzTx/>
              <a:buFontTx/>
              <a:buNone/>
              <a:defRPr/>
            </a:pPr>
            <a:r>
              <a:rPr lang="en-GB" baseline="0"/>
              <a:t>The examples here are fake references…</a:t>
            </a:r>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a:t>These references are all fake!</a:t>
            </a:r>
            <a:endParaRPr lang="en-GB" baseline="0"/>
          </a:p>
          <a:p>
            <a:pPr marL="0" marR="0" lvl="1" indent="0" algn="l" defTabSz="914400" rtl="0" eaLnBrk="1" fontAlgn="auto" latinLnBrk="0" hangingPunct="1">
              <a:lnSpc>
                <a:spcPct val="100000"/>
              </a:lnSpc>
              <a:spcBef>
                <a:spcPts val="0"/>
              </a:spcBef>
              <a:spcAft>
                <a:spcPts val="0"/>
              </a:spcAft>
              <a:buClrTx/>
              <a:buSzTx/>
              <a:buFontTx/>
              <a:buNone/>
              <a:defRPr/>
            </a:pPr>
            <a:r>
              <a:rPr lang="en-GB"/>
              <a:t>References/arguments/discussions/opinions are liken to actors bringing their own views</a:t>
            </a:r>
            <a:r>
              <a:rPr lang="en-GB" baseline="0"/>
              <a:t>.</a:t>
            </a:r>
            <a:endParaRPr lang="en-GB" baseline="0"/>
          </a:p>
          <a:p>
            <a:pPr marL="0" marR="0" lvl="1" indent="0" algn="l" defTabSz="914400" rtl="0" eaLnBrk="1" fontAlgn="auto" latinLnBrk="0" hangingPunct="1">
              <a:lnSpc>
                <a:spcPct val="100000"/>
              </a:lnSpc>
              <a:spcBef>
                <a:spcPts val="0"/>
              </a:spcBef>
              <a:spcAft>
                <a:spcPts val="0"/>
              </a:spcAft>
              <a:buClrTx/>
              <a:buSzTx/>
              <a:buFontTx/>
              <a:buNone/>
              <a:defRPr/>
            </a:pPr>
            <a:r>
              <a:rPr lang="en-GB" baseline="0"/>
              <a:t>Don’t forget that you need to give credit to those ideas!</a:t>
            </a:r>
            <a:endParaRPr lang="en-GB" baseline="0"/>
          </a:p>
          <a:p>
            <a:pPr marL="0" marR="0" lvl="1" indent="0" algn="l" defTabSz="914400" rtl="0" eaLnBrk="1" fontAlgn="auto" latinLnBrk="0" hangingPunct="1">
              <a:lnSpc>
                <a:spcPct val="100000"/>
              </a:lnSpc>
              <a:spcBef>
                <a:spcPts val="0"/>
              </a:spcBef>
              <a:spcAft>
                <a:spcPts val="0"/>
              </a:spcAft>
              <a:buClrTx/>
              <a:buSzTx/>
              <a:buFontTx/>
              <a:buNone/>
              <a:defRPr/>
            </a:pPr>
            <a:r>
              <a:rPr lang="en-GB" baseline="0"/>
              <a:t>The examples here are fake references…</a:t>
            </a:r>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mtClean="0"/>
              <a:t>Ideas on how to approach your first draft, if you have</a:t>
            </a:r>
            <a:r>
              <a:rPr lang="en-GB" baseline="0" smtClean="0"/>
              <a:t> already made a start on your assignment, then use these for future work.</a:t>
            </a:r>
            <a:endParaRPr lang="en-GB"/>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Individual and group tutorials: 01752 587676 or go to the Learning Gateway in RLB</a:t>
            </a:r>
            <a:endParaRPr lang="en-GB" dirty="0" smtClean="0"/>
          </a:p>
          <a:p>
            <a:r>
              <a:rPr lang="en-GB" dirty="0" smtClean="0"/>
              <a:t>Writing Café: 4th floor of Babbage</a:t>
            </a:r>
            <a:endParaRPr lang="en-GB" dirty="0" smtClean="0"/>
          </a:p>
          <a:p>
            <a:pPr lvl="1"/>
            <a:r>
              <a:rPr lang="en-GB" dirty="0" smtClean="0"/>
              <a:t>writing support 12 – 4 pm, Mon - Fri</a:t>
            </a:r>
            <a:endParaRPr lang="en-GB" dirty="0" smtClean="0"/>
          </a:p>
          <a:p>
            <a:r>
              <a:rPr lang="en-GB" dirty="0" smtClean="0"/>
              <a:t>Info: </a:t>
            </a:r>
            <a:r>
              <a:rPr lang="en-GB" dirty="0" smtClean="0">
                <a:hlinkClick r:id="rId3"/>
              </a:rPr>
              <a:t>www.plymouth.ac.uk/learn</a:t>
            </a:r>
            <a:endParaRPr lang="en-GB" dirty="0" smtClean="0"/>
          </a:p>
          <a:p>
            <a:pPr lvl="1"/>
            <a:r>
              <a:rPr lang="en-GB" dirty="0" smtClean="0"/>
              <a:t>online study guides and links</a:t>
            </a:r>
            <a:endParaRPr lang="en-GB" dirty="0" smtClean="0"/>
          </a:p>
          <a:p>
            <a:r>
              <a:rPr lang="en-GB" dirty="0" smtClean="0"/>
              <a:t>Email: learn@plymouth.ac.uk</a:t>
            </a:r>
            <a:endParaRPr lang="en-GB" dirty="0" smtClean="0"/>
          </a:p>
          <a:p>
            <a:pPr lvl="1"/>
            <a:r>
              <a:rPr lang="en-GB" dirty="0" smtClean="0"/>
              <a:t>	study related questions and advice</a:t>
            </a:r>
            <a:endParaRPr lang="en-GB" dirty="0" smtClean="0"/>
          </a:p>
          <a:p>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TASK</a:t>
            </a:r>
            <a:r>
              <a:rPr lang="en-GB" baseline="0" dirty="0" smtClean="0"/>
              <a:t> </a:t>
            </a:r>
            <a:r>
              <a:rPr lang="en-GB" dirty="0" smtClean="0"/>
              <a:t>for</a:t>
            </a:r>
            <a:r>
              <a:rPr lang="en-GB" baseline="0" dirty="0" smtClean="0"/>
              <a:t> students (students already writing their essay)</a:t>
            </a:r>
            <a:r>
              <a:rPr lang="en-GB" dirty="0" smtClean="0"/>
              <a:t>: What challenges have you anticipated for</a:t>
            </a:r>
            <a:r>
              <a:rPr lang="en-GB" baseline="0" dirty="0" smtClean="0"/>
              <a:t> your literature review / essay? Discussion on what they might be…Collect a mind map.</a:t>
            </a:r>
            <a:endParaRPr lang="en-GB" baseline="0" dirty="0" smtClean="0"/>
          </a:p>
          <a:p>
            <a:endParaRPr lang="en-GB" baseline="0" dirty="0" smtClean="0"/>
          </a:p>
          <a:p>
            <a:r>
              <a:rPr lang="en-GB" baseline="0" dirty="0" smtClean="0"/>
              <a:t>E.g. how to organise things, how to reference, how to be critical.   Hopefully this workshop will help you overcome these concerns, we will be covering most here.  And we also have guides to refer to later.  The point of today is to demonstrate that if you can write critically, you can write academically!</a:t>
            </a:r>
            <a:endParaRPr lang="en-GB" baseline="0" dirty="0" smtClean="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defRPr/>
            </a:pP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Critical thinking, and making points in your writing.</a:t>
            </a:r>
            <a:endParaRPr lang="en-GB" dirty="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mtClean="0"/>
              <a:t>This same process that a script writer</a:t>
            </a:r>
            <a:r>
              <a:rPr lang="en-GB" baseline="0" smtClean="0"/>
              <a:t> would use to create a fully rounded story is EXACTLY what you need to use when reviewing your topic.</a:t>
            </a:r>
            <a:endParaRPr lang="en-GB" baseline="0" smtClean="0"/>
          </a:p>
          <a:p>
            <a:endParaRPr lang="en-GB" baseline="0" smtClean="0"/>
          </a:p>
        </p:txBody>
      </p:sp>
      <p:sp>
        <p:nvSpPr>
          <p:cNvPr id="4" name="Slide Number Placeholder 3"/>
          <p:cNvSpPr>
            <a:spLocks noGrp="1"/>
          </p:cNvSpPr>
          <p:nvPr>
            <p:ph type="sldNum" sz="quarter" idx="10"/>
          </p:nvPr>
        </p:nvSpPr>
        <p:spPr/>
        <p:txBody>
          <a:bodyPr/>
          <a:lstStyle/>
          <a:p>
            <a:fld id="{3B4652C2-501A-4B1C-8B67-3989C77510EC}" type="slidenum">
              <a:rPr lang="en-GB" smtClean="0"/>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71C5752-ABFB-439D-BD21-2007C72E8E5E}"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71C5752-ABFB-439D-BD21-2007C72E8E5E}" type="datetimeFigureOut">
              <a:rPr lang="en-GB" smtClean="0"/>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471C5752-ABFB-439D-BD21-2007C72E8E5E}"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471C5752-ABFB-439D-BD21-2007C72E8E5E}"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471C5752-ABFB-439D-BD21-2007C72E8E5E}"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471C5752-ABFB-439D-BD21-2007C72E8E5E}"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471C5752-ABFB-439D-BD21-2007C72E8E5E}" type="datetimeFigureOut">
              <a:rPr lang="en-GB" smtClean="0"/>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4"/>
          <p:cNvSpPr>
            <a:spLocks noGrp="1"/>
          </p:cNvSpPr>
          <p:nvPr>
            <p:ph type="dt" sz="half" idx="10"/>
          </p:nvPr>
        </p:nvSpPr>
        <p:spPr/>
        <p:txBody>
          <a:bodyPr/>
          <a:lstStyle/>
          <a:p>
            <a:fld id="{471C5752-ABFB-439D-BD21-2007C72E8E5E}" type="datetimeFigureOut">
              <a:rPr lang="en-GB" smtClean="0"/>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6"/>
          <p:cNvSpPr>
            <a:spLocks noGrp="1"/>
          </p:cNvSpPr>
          <p:nvPr>
            <p:ph type="dt" sz="half" idx="10"/>
          </p:nvPr>
        </p:nvSpPr>
        <p:spPr/>
        <p:txBody>
          <a:bodyPr/>
          <a:lstStyle/>
          <a:p>
            <a:fld id="{471C5752-ABFB-439D-BD21-2007C72E8E5E}" type="datetimeFigureOut">
              <a:rPr lang="en-GB" smtClean="0"/>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71C5752-ABFB-439D-BD21-2007C72E8E5E}" type="datetimeFigureOut">
              <a:rPr lang="en-GB" smtClean="0"/>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1C5752-ABFB-439D-BD21-2007C72E8E5E}" type="datetimeFigureOut">
              <a:rPr lang="en-GB" smtClean="0"/>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71C5752-ABFB-439D-BD21-2007C72E8E5E}" type="datetimeFigureOut">
              <a:rPr lang="en-GB" smtClean="0"/>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7BB20801-CE65-43DC-85D2-79D9F9442769}" type="slidenum">
              <a:rPr lang="en-GB" smtClean="0"/>
            </a:fld>
            <a:endParaRPr lang="en-GB"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C5752-ABFB-439D-BD21-2007C72E8E5E}" type="datetimeFigureOut">
              <a:rPr lang="en-GB" smtClean="0"/>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20801-CE65-43DC-85D2-79D9F9442769}" type="slidenum">
              <a:rPr lang="en-GB" smtClean="0"/>
            </a:fld>
            <a:endParaRPr lang="en-GB"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68408" y="6356351"/>
            <a:ext cx="1847528" cy="38172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microsoft.com/office/2007/relationships/hdphoto" Target="../media/image5.wdp"/><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rnhigher.ac.uk/writing-for-university/report-writing/whats-the-different-between-reports-and-essays/" TargetMode="Externa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5.wdp"/><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image" Target="../media/image8.jpeg"/><Relationship Id="rId2" Type="http://schemas.microsoft.com/office/2007/relationships/hdphoto" Target="../media/image7.wdp"/><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3.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hyperlink" Target="https://www.plymouth.ac.uk/student-life/services/international-students/english-language-centre" TargetMode="Externa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hyperlink" Target="http://www.phrasebank.manchester.ac.uk/" TargetMode="Externa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sciencedirect.com/science/article/pii/S016740481730007X"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hyperlink" Target="http://www.citethemrightonline.com.plymouth.idm.oclc.org/"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hyperlink" Target="https://www.rlf.org.uk/fellowships/morgen-witzel/" TargetMode="External"/><Relationship Id="rId3" Type="http://schemas.openxmlformats.org/officeDocument/2006/relationships/hyperlink" Target="https://www.rlf.org.uk/fellowships/katherine-roberts/" TargetMode="External"/><Relationship Id="rId2" Type="http://schemas.openxmlformats.org/officeDocument/2006/relationships/image" Target="../media/image12.jpe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https://bit.ly/2xxq1gS"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hyperlink" Target="http://youtu.be/PJiMjSscgk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10095" r="14582"/>
          <a:stretch>
            <a:fillRect/>
          </a:stretch>
        </p:blipFill>
        <p:spPr>
          <a:xfrm>
            <a:off x="-474160" y="0"/>
            <a:ext cx="10260000" cy="6858000"/>
          </a:xfrm>
          <a:prstGeom prst="rect">
            <a:avLst/>
          </a:prstGeom>
        </p:spPr>
      </p:pic>
      <p:sp>
        <p:nvSpPr>
          <p:cNvPr id="2" name="Title 1"/>
          <p:cNvSpPr>
            <a:spLocks noGrp="1"/>
          </p:cNvSpPr>
          <p:nvPr>
            <p:ph type="ctrTitle"/>
          </p:nvPr>
        </p:nvSpPr>
        <p:spPr>
          <a:xfrm>
            <a:off x="1847528" y="620689"/>
            <a:ext cx="5616624" cy="1470025"/>
          </a:xfrm>
        </p:spPr>
        <p:txBody>
          <a:bodyPr>
            <a:normAutofit/>
          </a:bodyPr>
          <a:lstStyle/>
          <a:p>
            <a:r>
              <a:rPr lang="en-GB" dirty="0" smtClean="0"/>
              <a:t>Academic writing</a:t>
            </a:r>
            <a:br>
              <a:rPr lang="en-GB" dirty="0" smtClean="0"/>
            </a:br>
            <a:r>
              <a:rPr lang="en-GB" dirty="0" smtClean="0"/>
              <a:t>PROC308 (Level 6)</a:t>
            </a:r>
            <a:endParaRPr lang="en-GB" dirty="0"/>
          </a:p>
        </p:txBody>
      </p:sp>
      <p:sp>
        <p:nvSpPr>
          <p:cNvPr id="3" name="Subtitle 2"/>
          <p:cNvSpPr>
            <a:spLocks noGrp="1"/>
          </p:cNvSpPr>
          <p:nvPr>
            <p:ph type="subTitle" idx="1"/>
          </p:nvPr>
        </p:nvSpPr>
        <p:spPr>
          <a:xfrm>
            <a:off x="5159896" y="4700736"/>
            <a:ext cx="5256584" cy="1752600"/>
          </a:xfrm>
        </p:spPr>
        <p:txBody>
          <a:bodyPr/>
          <a:lstStyle/>
          <a:p>
            <a:r>
              <a:rPr lang="en-GB" dirty="0" smtClean="0">
                <a:solidFill>
                  <a:schemeClr val="tx1"/>
                </a:solidFill>
              </a:rPr>
              <a:t>Dr Jason Truscott</a:t>
            </a:r>
            <a:endParaRPr lang="en-GB" dirty="0" smtClean="0">
              <a:solidFill>
                <a:schemeClr val="tx1"/>
              </a:solidFill>
            </a:endParaRPr>
          </a:p>
          <a:p>
            <a:r>
              <a:rPr lang="en-GB" dirty="0" smtClean="0">
                <a:solidFill>
                  <a:schemeClr val="tx1"/>
                </a:solidFill>
              </a:rPr>
              <a:t>Learning Development</a:t>
            </a:r>
            <a:endParaRPr lang="en-GB" dirty="0" smtClean="0">
              <a:solidFill>
                <a:schemeClr val="tx1"/>
              </a:solidFill>
            </a:endParaRPr>
          </a:p>
          <a:p>
            <a:r>
              <a:rPr lang="en-GB" dirty="0" smtClean="0">
                <a:solidFill>
                  <a:srgbClr val="C00000"/>
                </a:solidFill>
              </a:rPr>
              <a:t>www.plymouth.ac.uk/learn</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GB" dirty="0" smtClean="0"/>
              <a:t>What is the most important aspect of academic writing (and practice)?</a:t>
            </a:r>
            <a:endParaRPr lang="en-GB" dirty="0"/>
          </a:p>
        </p:txBody>
      </p:sp>
      <p:sp>
        <p:nvSpPr>
          <p:cNvPr id="5" name="Subtitle 4"/>
          <p:cNvSpPr>
            <a:spLocks noGrp="1"/>
          </p:cNvSpPr>
          <p:nvPr>
            <p:ph type="subTitle" idx="1"/>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Critical thinking</a:t>
            </a:r>
            <a:endParaRPr lang="en-GB" dirty="0"/>
          </a:p>
        </p:txBody>
      </p:sp>
      <p:sp>
        <p:nvSpPr>
          <p:cNvPr id="3" name="Content Placeholder 2"/>
          <p:cNvSpPr>
            <a:spLocks noGrp="1"/>
          </p:cNvSpPr>
          <p:nvPr>
            <p:ph idx="1"/>
          </p:nvPr>
        </p:nvSpPr>
        <p:spPr>
          <a:xfrm>
            <a:off x="1991544" y="1600201"/>
            <a:ext cx="8229600" cy="4525963"/>
          </a:xfrm>
        </p:spPr>
        <p:txBody>
          <a:bodyPr/>
          <a:lstStyle/>
          <a:p>
            <a:r>
              <a:rPr lang="en-GB" dirty="0" smtClean="0"/>
              <a:t>This is the foundation of academic writing. Critical thinking can be linked to practice.</a:t>
            </a:r>
            <a:endParaRPr lang="en-GB" dirty="0"/>
          </a:p>
        </p:txBody>
      </p:sp>
      <p:graphicFrame>
        <p:nvGraphicFramePr>
          <p:cNvPr id="4" name="Content Placeholder 3"/>
          <p:cNvGraphicFramePr/>
          <p:nvPr/>
        </p:nvGraphicFramePr>
        <p:xfrm>
          <a:off x="2114872" y="2924944"/>
          <a:ext cx="8229600" cy="302433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a:spLocks noChangeArrowheads="1"/>
          </p:cNvSpPr>
          <p:nvPr/>
        </p:nvSpPr>
        <p:spPr bwMode="auto">
          <a:xfrm>
            <a:off x="7338836" y="1348847"/>
            <a:ext cx="2453822"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GB" sz="3200">
                <a:solidFill>
                  <a:srgbClr val="002142"/>
                </a:solidFill>
                <a:latin typeface="Arial" panose="020B0604020202020204" pitchFamily="34" charset="0"/>
                <a:cs typeface="Arial" panose="020B0604020202020204" pitchFamily="34" charset="0"/>
              </a:rPr>
              <a:t>Analysis</a:t>
            </a:r>
            <a:endParaRPr lang="en-GB" sz="3200">
              <a:solidFill>
                <a:srgbClr val="002142"/>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GB" smtClean="0"/>
              <a:t>Thinking critically</a:t>
            </a:r>
            <a:endParaRPr lang="en-GB"/>
          </a:p>
        </p:txBody>
      </p:sp>
      <p:sp>
        <p:nvSpPr>
          <p:cNvPr id="5" name="Text Box 2"/>
          <p:cNvSpPr txBox="1">
            <a:spLocks noChangeArrowheads="1"/>
          </p:cNvSpPr>
          <p:nvPr/>
        </p:nvSpPr>
        <p:spPr bwMode="auto">
          <a:xfrm>
            <a:off x="2720108" y="4119464"/>
            <a:ext cx="1274895" cy="461665"/>
          </a:xfrm>
          <a:prstGeom prst="rect">
            <a:avLst/>
          </a:prstGeom>
          <a:noFill/>
          <a:ln w="9525">
            <a:noFill/>
            <a:miter lim="800000"/>
          </a:ln>
        </p:spPr>
        <p:txBody>
          <a:bodyPr wrap="square">
            <a:spAutoFit/>
          </a:bodyPr>
          <a:lstStyle/>
          <a:p>
            <a:pPr eaLnBrk="0" hangingPunct="0">
              <a:spcBef>
                <a:spcPct val="50000"/>
              </a:spcBef>
            </a:pPr>
            <a:r>
              <a:rPr lang="en-US" sz="2400" b="1">
                <a:solidFill>
                  <a:srgbClr val="002142"/>
                </a:solidFill>
                <a:latin typeface="Arial" panose="020B0604020202020204" pitchFamily="34" charset="0"/>
                <a:cs typeface="Arial" panose="020B0604020202020204" pitchFamily="34" charset="0"/>
              </a:rPr>
              <a:t>What?</a:t>
            </a:r>
            <a:endParaRPr lang="en-US" sz="2400" b="1">
              <a:solidFill>
                <a:srgbClr val="002142"/>
              </a:solidFill>
              <a:latin typeface="Arial" panose="020B0604020202020204" pitchFamily="34" charset="0"/>
              <a:cs typeface="Arial" panose="020B0604020202020204" pitchFamily="34" charset="0"/>
            </a:endParaRPr>
          </a:p>
        </p:txBody>
      </p:sp>
      <p:sp>
        <p:nvSpPr>
          <p:cNvPr id="6" name="Text Box 3"/>
          <p:cNvSpPr txBox="1">
            <a:spLocks noChangeArrowheads="1"/>
          </p:cNvSpPr>
          <p:nvPr/>
        </p:nvSpPr>
        <p:spPr bwMode="auto">
          <a:xfrm>
            <a:off x="2636243" y="3421884"/>
            <a:ext cx="1575402" cy="461665"/>
          </a:xfrm>
          <a:prstGeom prst="rect">
            <a:avLst/>
          </a:prstGeom>
          <a:noFill/>
          <a:ln w="9525">
            <a:noFill/>
            <a:miter lim="800000"/>
          </a:ln>
        </p:spPr>
        <p:txBody>
          <a:bodyPr wrap="square">
            <a:spAutoFit/>
          </a:bodyPr>
          <a:lstStyle/>
          <a:p>
            <a:pPr eaLnBrk="0" hangingPunct="0">
              <a:spcBef>
                <a:spcPct val="50000"/>
              </a:spcBef>
            </a:pPr>
            <a:r>
              <a:rPr lang="en-US" sz="2400" b="1">
                <a:solidFill>
                  <a:srgbClr val="002142"/>
                </a:solidFill>
                <a:latin typeface="Arial" panose="020B0604020202020204" pitchFamily="34" charset="0"/>
                <a:cs typeface="Arial" panose="020B0604020202020204" pitchFamily="34" charset="0"/>
              </a:rPr>
              <a:t>When?</a:t>
            </a:r>
            <a:endParaRPr lang="en-US" sz="2400" b="1">
              <a:solidFill>
                <a:srgbClr val="002142"/>
              </a:solidFill>
              <a:latin typeface="Arial" panose="020B0604020202020204" pitchFamily="34" charset="0"/>
              <a:cs typeface="Arial" panose="020B0604020202020204" pitchFamily="34" charset="0"/>
            </a:endParaRPr>
          </a:p>
        </p:txBody>
      </p:sp>
      <p:sp>
        <p:nvSpPr>
          <p:cNvPr id="7" name="Text Box 4"/>
          <p:cNvSpPr txBox="1">
            <a:spLocks noChangeArrowheads="1"/>
          </p:cNvSpPr>
          <p:nvPr/>
        </p:nvSpPr>
        <p:spPr bwMode="auto">
          <a:xfrm>
            <a:off x="2773230" y="2769280"/>
            <a:ext cx="1168653" cy="461665"/>
          </a:xfrm>
          <a:prstGeom prst="rect">
            <a:avLst/>
          </a:prstGeom>
          <a:noFill/>
          <a:ln w="9525">
            <a:noFill/>
            <a:miter lim="800000"/>
          </a:ln>
        </p:spPr>
        <p:txBody>
          <a:bodyPr wrap="square">
            <a:spAutoFit/>
          </a:bodyPr>
          <a:lstStyle/>
          <a:p>
            <a:pPr eaLnBrk="0" hangingPunct="0">
              <a:spcBef>
                <a:spcPct val="50000"/>
              </a:spcBef>
            </a:pPr>
            <a:r>
              <a:rPr lang="en-US" sz="2400" b="1">
                <a:solidFill>
                  <a:srgbClr val="002142"/>
                </a:solidFill>
                <a:latin typeface="Arial" panose="020B0604020202020204" pitchFamily="34" charset="0"/>
                <a:cs typeface="Arial" panose="020B0604020202020204" pitchFamily="34" charset="0"/>
              </a:rPr>
              <a:t>Who?</a:t>
            </a:r>
            <a:endParaRPr lang="en-US" sz="2400" b="1">
              <a:solidFill>
                <a:srgbClr val="002142"/>
              </a:solidFill>
              <a:latin typeface="Arial" panose="020B0604020202020204" pitchFamily="34" charset="0"/>
              <a:cs typeface="Arial" panose="020B0604020202020204" pitchFamily="34" charset="0"/>
            </a:endParaRPr>
          </a:p>
        </p:txBody>
      </p:sp>
      <p:sp>
        <p:nvSpPr>
          <p:cNvPr id="8" name="Text Box 5"/>
          <p:cNvSpPr txBox="1">
            <a:spLocks noChangeArrowheads="1"/>
          </p:cNvSpPr>
          <p:nvPr/>
        </p:nvSpPr>
        <p:spPr bwMode="auto">
          <a:xfrm>
            <a:off x="3021020" y="2201267"/>
            <a:ext cx="1515054" cy="461665"/>
          </a:xfrm>
          <a:prstGeom prst="rect">
            <a:avLst/>
          </a:prstGeom>
          <a:noFill/>
          <a:ln w="9525">
            <a:noFill/>
            <a:miter lim="800000"/>
          </a:ln>
        </p:spPr>
        <p:txBody>
          <a:bodyPr wrap="square">
            <a:spAutoFit/>
          </a:bodyPr>
          <a:lstStyle/>
          <a:p>
            <a:pPr eaLnBrk="0" hangingPunct="0">
              <a:spcBef>
                <a:spcPct val="50000"/>
              </a:spcBef>
            </a:pPr>
            <a:r>
              <a:rPr lang="en-US" sz="2400" b="1">
                <a:solidFill>
                  <a:srgbClr val="002142"/>
                </a:solidFill>
                <a:latin typeface="Arial" panose="020B0604020202020204" pitchFamily="34" charset="0"/>
                <a:cs typeface="Arial" panose="020B0604020202020204" pitchFamily="34" charset="0"/>
              </a:rPr>
              <a:t>Where?</a:t>
            </a:r>
            <a:endParaRPr lang="en-US" sz="2400" b="1">
              <a:solidFill>
                <a:srgbClr val="002142"/>
              </a:solidFill>
              <a:latin typeface="Arial" panose="020B0604020202020204" pitchFamily="34" charset="0"/>
              <a:cs typeface="Arial" panose="020B0604020202020204" pitchFamily="34" charset="0"/>
            </a:endParaRPr>
          </a:p>
        </p:txBody>
      </p:sp>
      <p:sp>
        <p:nvSpPr>
          <p:cNvPr id="10" name="Text Box 7"/>
          <p:cNvSpPr txBox="1">
            <a:spLocks noChangeArrowheads="1"/>
          </p:cNvSpPr>
          <p:nvPr/>
        </p:nvSpPr>
        <p:spPr bwMode="auto">
          <a:xfrm>
            <a:off x="8240786" y="2924945"/>
            <a:ext cx="1423246" cy="461665"/>
          </a:xfrm>
          <a:prstGeom prst="rect">
            <a:avLst/>
          </a:prstGeom>
          <a:noFill/>
          <a:ln w="9525">
            <a:noFill/>
            <a:miter lim="800000"/>
          </a:ln>
        </p:spPr>
        <p:txBody>
          <a:bodyPr wrap="square">
            <a:spAutoFit/>
          </a:bodyPr>
          <a:lstStyle/>
          <a:p>
            <a:pPr eaLnBrk="0" hangingPunct="0">
              <a:spcBef>
                <a:spcPct val="50000"/>
              </a:spcBef>
            </a:pPr>
            <a:r>
              <a:rPr lang="en-US" sz="2400" b="1">
                <a:solidFill>
                  <a:srgbClr val="002142"/>
                </a:solidFill>
                <a:latin typeface="Arial" panose="020B0604020202020204" pitchFamily="34" charset="0"/>
                <a:cs typeface="Arial" panose="020B0604020202020204" pitchFamily="34" charset="0"/>
              </a:rPr>
              <a:t>How?</a:t>
            </a:r>
            <a:endParaRPr lang="en-US" sz="2400" b="1">
              <a:solidFill>
                <a:srgbClr val="002142"/>
              </a:solidFill>
              <a:latin typeface="Arial" panose="020B0604020202020204" pitchFamily="34" charset="0"/>
              <a:cs typeface="Arial" panose="020B0604020202020204" pitchFamily="34" charset="0"/>
            </a:endParaRPr>
          </a:p>
        </p:txBody>
      </p:sp>
      <p:sp>
        <p:nvSpPr>
          <p:cNvPr id="11" name="Text Box 8"/>
          <p:cNvSpPr txBox="1">
            <a:spLocks noChangeArrowheads="1"/>
          </p:cNvSpPr>
          <p:nvPr/>
        </p:nvSpPr>
        <p:spPr bwMode="auto">
          <a:xfrm>
            <a:off x="8016065" y="2204865"/>
            <a:ext cx="1285076" cy="461665"/>
          </a:xfrm>
          <a:prstGeom prst="rect">
            <a:avLst/>
          </a:prstGeom>
          <a:noFill/>
          <a:ln w="9525">
            <a:noFill/>
            <a:miter lim="800000"/>
          </a:ln>
        </p:spPr>
        <p:txBody>
          <a:bodyPr wrap="square">
            <a:spAutoFit/>
          </a:bodyPr>
          <a:lstStyle/>
          <a:p>
            <a:pPr eaLnBrk="0" hangingPunct="0">
              <a:spcBef>
                <a:spcPct val="50000"/>
              </a:spcBef>
            </a:pPr>
            <a:r>
              <a:rPr lang="en-US" sz="2400" b="1">
                <a:solidFill>
                  <a:srgbClr val="002142"/>
                </a:solidFill>
                <a:latin typeface="Arial" panose="020B0604020202020204" pitchFamily="34" charset="0"/>
                <a:cs typeface="Arial" panose="020B0604020202020204" pitchFamily="34" charset="0"/>
              </a:rPr>
              <a:t>Why?</a:t>
            </a:r>
            <a:endParaRPr lang="en-US" sz="2400" b="1">
              <a:solidFill>
                <a:srgbClr val="002142"/>
              </a:solidFill>
              <a:latin typeface="Arial" panose="020B0604020202020204" pitchFamily="34" charset="0"/>
              <a:cs typeface="Arial" panose="020B0604020202020204" pitchFamily="34" charset="0"/>
            </a:endParaRPr>
          </a:p>
        </p:txBody>
      </p:sp>
      <p:sp>
        <p:nvSpPr>
          <p:cNvPr id="12" name="Text Box 9"/>
          <p:cNvSpPr txBox="1">
            <a:spLocks noChangeArrowheads="1"/>
          </p:cNvSpPr>
          <p:nvPr/>
        </p:nvSpPr>
        <p:spPr bwMode="auto">
          <a:xfrm>
            <a:off x="8190849" y="3678666"/>
            <a:ext cx="1820524" cy="461665"/>
          </a:xfrm>
          <a:prstGeom prst="rect">
            <a:avLst/>
          </a:prstGeom>
          <a:noFill/>
          <a:ln w="9525">
            <a:noFill/>
            <a:miter lim="800000"/>
          </a:ln>
        </p:spPr>
        <p:txBody>
          <a:bodyPr wrap="square">
            <a:spAutoFit/>
          </a:bodyPr>
          <a:lstStyle/>
          <a:p>
            <a:pPr eaLnBrk="0" hangingPunct="0">
              <a:spcBef>
                <a:spcPct val="50000"/>
              </a:spcBef>
            </a:pPr>
            <a:r>
              <a:rPr lang="en-US" sz="2400" b="1">
                <a:solidFill>
                  <a:srgbClr val="002142"/>
                </a:solidFill>
                <a:latin typeface="Arial" panose="020B0604020202020204" pitchFamily="34" charset="0"/>
                <a:cs typeface="Arial" panose="020B0604020202020204" pitchFamily="34" charset="0"/>
              </a:rPr>
              <a:t>What if?</a:t>
            </a:r>
            <a:endParaRPr lang="en-US" sz="2400" b="1">
              <a:solidFill>
                <a:srgbClr val="002142"/>
              </a:solidFill>
              <a:latin typeface="Arial" panose="020B0604020202020204" pitchFamily="34" charset="0"/>
              <a:cs typeface="Arial" panose="020B0604020202020204" pitchFamily="34" charset="0"/>
            </a:endParaRPr>
          </a:p>
        </p:txBody>
      </p:sp>
      <p:sp>
        <p:nvSpPr>
          <p:cNvPr id="13" name="Line 13"/>
          <p:cNvSpPr>
            <a:spLocks noChangeShapeType="1"/>
          </p:cNvSpPr>
          <p:nvPr/>
        </p:nvSpPr>
        <p:spPr bwMode="auto">
          <a:xfrm flipH="1">
            <a:off x="4175163" y="3909499"/>
            <a:ext cx="1329815" cy="337279"/>
          </a:xfrm>
          <a:prstGeom prst="line">
            <a:avLst/>
          </a:prstGeom>
          <a:noFill/>
          <a:ln w="38100">
            <a:solidFill>
              <a:srgbClr val="002142"/>
            </a:solidFill>
            <a:round/>
            <a:tailEnd type="triangle" w="med" len="med"/>
          </a:ln>
        </p:spPr>
        <p:txBody>
          <a:bodyPr wrap="none" anchor="ctr"/>
          <a:lstStyle/>
          <a:p>
            <a:endParaRPr lang="en-GB" sz="2800">
              <a:latin typeface="Arial" panose="020B0604020202020204" pitchFamily="34" charset="0"/>
              <a:cs typeface="Arial" panose="020B0604020202020204" pitchFamily="34" charset="0"/>
            </a:endParaRPr>
          </a:p>
        </p:txBody>
      </p:sp>
      <p:sp>
        <p:nvSpPr>
          <p:cNvPr id="14" name="Line 14"/>
          <p:cNvSpPr>
            <a:spLocks noChangeShapeType="1"/>
          </p:cNvSpPr>
          <p:nvPr/>
        </p:nvSpPr>
        <p:spPr bwMode="auto">
          <a:xfrm flipH="1" flipV="1">
            <a:off x="4161477" y="3599528"/>
            <a:ext cx="1174803" cy="36693"/>
          </a:xfrm>
          <a:prstGeom prst="line">
            <a:avLst/>
          </a:prstGeom>
          <a:noFill/>
          <a:ln w="38100">
            <a:solidFill>
              <a:srgbClr val="002142"/>
            </a:solidFill>
            <a:round/>
            <a:tailEnd type="triangle" w="med" len="med"/>
          </a:ln>
        </p:spPr>
        <p:txBody>
          <a:bodyPr wrap="none" anchor="ctr"/>
          <a:lstStyle/>
          <a:p>
            <a:endParaRPr lang="en-GB" sz="2800">
              <a:latin typeface="Arial" panose="020B0604020202020204" pitchFamily="34" charset="0"/>
              <a:cs typeface="Arial" panose="020B0604020202020204" pitchFamily="34" charset="0"/>
            </a:endParaRPr>
          </a:p>
        </p:txBody>
      </p:sp>
      <p:sp>
        <p:nvSpPr>
          <p:cNvPr id="15" name="Line 15"/>
          <p:cNvSpPr>
            <a:spLocks noChangeShapeType="1"/>
          </p:cNvSpPr>
          <p:nvPr/>
        </p:nvSpPr>
        <p:spPr bwMode="auto">
          <a:xfrm flipH="1" flipV="1">
            <a:off x="4192759" y="2994994"/>
            <a:ext cx="1371079" cy="474264"/>
          </a:xfrm>
          <a:prstGeom prst="line">
            <a:avLst/>
          </a:prstGeom>
          <a:noFill/>
          <a:ln w="38100">
            <a:solidFill>
              <a:srgbClr val="002142"/>
            </a:solidFill>
            <a:round/>
            <a:tailEnd type="triangle" w="med" len="med"/>
          </a:ln>
        </p:spPr>
        <p:txBody>
          <a:bodyPr wrap="none" anchor="ctr"/>
          <a:lstStyle/>
          <a:p>
            <a:endParaRPr lang="en-GB" sz="2800">
              <a:latin typeface="Arial" panose="020B0604020202020204" pitchFamily="34" charset="0"/>
              <a:cs typeface="Arial" panose="020B0604020202020204" pitchFamily="34" charset="0"/>
            </a:endParaRPr>
          </a:p>
        </p:txBody>
      </p:sp>
      <p:sp>
        <p:nvSpPr>
          <p:cNvPr id="16" name="Line 16"/>
          <p:cNvSpPr>
            <a:spLocks noChangeShapeType="1"/>
          </p:cNvSpPr>
          <p:nvPr/>
        </p:nvSpPr>
        <p:spPr bwMode="auto">
          <a:xfrm flipH="1" flipV="1">
            <a:off x="4439816" y="2538441"/>
            <a:ext cx="1279302" cy="838123"/>
          </a:xfrm>
          <a:prstGeom prst="line">
            <a:avLst/>
          </a:prstGeom>
          <a:noFill/>
          <a:ln w="38100">
            <a:solidFill>
              <a:srgbClr val="002142"/>
            </a:solidFill>
            <a:round/>
            <a:tailEnd type="triangle" w="med" len="med"/>
          </a:ln>
        </p:spPr>
        <p:txBody>
          <a:bodyPr wrap="none" anchor="ctr"/>
          <a:lstStyle/>
          <a:p>
            <a:endParaRPr lang="en-GB" sz="2800">
              <a:latin typeface="Arial" panose="020B0604020202020204" pitchFamily="34" charset="0"/>
              <a:cs typeface="Arial" panose="020B0604020202020204" pitchFamily="34" charset="0"/>
            </a:endParaRPr>
          </a:p>
        </p:txBody>
      </p:sp>
      <p:sp>
        <p:nvSpPr>
          <p:cNvPr id="17" name="Line 18"/>
          <p:cNvSpPr>
            <a:spLocks noChangeShapeType="1"/>
          </p:cNvSpPr>
          <p:nvPr/>
        </p:nvSpPr>
        <p:spPr bwMode="auto">
          <a:xfrm flipV="1">
            <a:off x="6552102" y="2523870"/>
            <a:ext cx="1218782" cy="593779"/>
          </a:xfrm>
          <a:prstGeom prst="line">
            <a:avLst/>
          </a:prstGeom>
          <a:noFill/>
          <a:ln w="38100">
            <a:solidFill>
              <a:srgbClr val="002142"/>
            </a:solidFill>
            <a:round/>
            <a:tailEnd type="triangle" w="med" len="med"/>
          </a:ln>
        </p:spPr>
        <p:txBody>
          <a:bodyPr wrap="none" anchor="ctr"/>
          <a:lstStyle/>
          <a:p>
            <a:endParaRPr lang="en-GB" sz="2800">
              <a:latin typeface="Arial" panose="020B0604020202020204" pitchFamily="34" charset="0"/>
              <a:cs typeface="Arial" panose="020B0604020202020204" pitchFamily="34" charset="0"/>
            </a:endParaRPr>
          </a:p>
        </p:txBody>
      </p:sp>
      <p:sp>
        <p:nvSpPr>
          <p:cNvPr id="18" name="Line 19"/>
          <p:cNvSpPr>
            <a:spLocks noChangeShapeType="1"/>
          </p:cNvSpPr>
          <p:nvPr/>
        </p:nvSpPr>
        <p:spPr bwMode="auto">
          <a:xfrm flipV="1">
            <a:off x="6618843" y="3230944"/>
            <a:ext cx="1397222" cy="238311"/>
          </a:xfrm>
          <a:prstGeom prst="line">
            <a:avLst/>
          </a:prstGeom>
          <a:noFill/>
          <a:ln w="38100">
            <a:solidFill>
              <a:srgbClr val="002142"/>
            </a:solidFill>
            <a:round/>
            <a:tailEnd type="triangle" w="med" len="med"/>
          </a:ln>
        </p:spPr>
        <p:txBody>
          <a:bodyPr wrap="none" anchor="ctr"/>
          <a:lstStyle/>
          <a:p>
            <a:endParaRPr lang="en-GB" sz="2800">
              <a:latin typeface="Arial" panose="020B0604020202020204" pitchFamily="34" charset="0"/>
              <a:cs typeface="Arial" panose="020B0604020202020204" pitchFamily="34" charset="0"/>
            </a:endParaRPr>
          </a:p>
        </p:txBody>
      </p:sp>
      <p:sp>
        <p:nvSpPr>
          <p:cNvPr id="19" name="Text Box 20"/>
          <p:cNvSpPr txBox="1">
            <a:spLocks noChangeArrowheads="1"/>
          </p:cNvSpPr>
          <p:nvPr/>
        </p:nvSpPr>
        <p:spPr bwMode="auto">
          <a:xfrm>
            <a:off x="6558119" y="5058622"/>
            <a:ext cx="1725557" cy="461665"/>
          </a:xfrm>
          <a:prstGeom prst="rect">
            <a:avLst/>
          </a:prstGeom>
          <a:noFill/>
          <a:ln w="9525">
            <a:noFill/>
            <a:miter lim="800000"/>
          </a:ln>
        </p:spPr>
        <p:txBody>
          <a:bodyPr wrap="square">
            <a:spAutoFit/>
          </a:bodyPr>
          <a:lstStyle/>
          <a:p>
            <a:pPr eaLnBrk="0" hangingPunct="0">
              <a:spcBef>
                <a:spcPct val="50000"/>
              </a:spcBef>
            </a:pPr>
            <a:r>
              <a:rPr lang="en-US" sz="2400" b="1">
                <a:solidFill>
                  <a:srgbClr val="002142"/>
                </a:solidFill>
                <a:latin typeface="Arial" panose="020B0604020202020204" pitchFamily="34" charset="0"/>
                <a:cs typeface="Arial" panose="020B0604020202020204" pitchFamily="34" charset="0"/>
              </a:rPr>
              <a:t>So what?</a:t>
            </a:r>
            <a:endParaRPr lang="en-US" sz="2400" b="1">
              <a:solidFill>
                <a:srgbClr val="002142"/>
              </a:solidFill>
              <a:latin typeface="Arial" panose="020B0604020202020204" pitchFamily="34" charset="0"/>
              <a:cs typeface="Arial" panose="020B0604020202020204" pitchFamily="34" charset="0"/>
            </a:endParaRPr>
          </a:p>
        </p:txBody>
      </p:sp>
      <p:sp>
        <p:nvSpPr>
          <p:cNvPr id="20" name="Text Box 21"/>
          <p:cNvSpPr txBox="1">
            <a:spLocks noChangeArrowheads="1"/>
          </p:cNvSpPr>
          <p:nvPr/>
        </p:nvSpPr>
        <p:spPr bwMode="auto">
          <a:xfrm>
            <a:off x="4222576" y="5081733"/>
            <a:ext cx="1975805" cy="461665"/>
          </a:xfrm>
          <a:prstGeom prst="rect">
            <a:avLst/>
          </a:prstGeom>
          <a:noFill/>
          <a:ln w="9525">
            <a:noFill/>
            <a:miter lim="800000"/>
          </a:ln>
        </p:spPr>
        <p:txBody>
          <a:bodyPr wrap="square">
            <a:spAutoFit/>
          </a:bodyPr>
          <a:lstStyle/>
          <a:p>
            <a:pPr eaLnBrk="0" hangingPunct="0">
              <a:spcBef>
                <a:spcPct val="50000"/>
              </a:spcBef>
            </a:pPr>
            <a:r>
              <a:rPr lang="en-US" sz="2400" b="1">
                <a:solidFill>
                  <a:srgbClr val="002142"/>
                </a:solidFill>
                <a:latin typeface="Arial" panose="020B0604020202020204" pitchFamily="34" charset="0"/>
                <a:cs typeface="Arial" panose="020B0604020202020204" pitchFamily="34" charset="0"/>
              </a:rPr>
              <a:t>What next?</a:t>
            </a:r>
            <a:endParaRPr lang="en-US" sz="2400" b="1">
              <a:solidFill>
                <a:srgbClr val="002142"/>
              </a:solidFill>
              <a:latin typeface="Arial" panose="020B0604020202020204" pitchFamily="34" charset="0"/>
              <a:cs typeface="Arial" panose="020B0604020202020204" pitchFamily="34" charset="0"/>
            </a:endParaRPr>
          </a:p>
        </p:txBody>
      </p:sp>
      <p:sp>
        <p:nvSpPr>
          <p:cNvPr id="21" name="Line 22"/>
          <p:cNvSpPr>
            <a:spLocks noChangeShapeType="1"/>
          </p:cNvSpPr>
          <p:nvPr/>
        </p:nvSpPr>
        <p:spPr bwMode="auto">
          <a:xfrm>
            <a:off x="6396663" y="4092708"/>
            <a:ext cx="488472" cy="923465"/>
          </a:xfrm>
          <a:prstGeom prst="line">
            <a:avLst/>
          </a:prstGeom>
          <a:noFill/>
          <a:ln w="38100">
            <a:solidFill>
              <a:srgbClr val="002142"/>
            </a:solidFill>
            <a:round/>
            <a:tailEnd type="triangle" w="med" len="med"/>
          </a:ln>
        </p:spPr>
        <p:txBody>
          <a:bodyPr wrap="none" anchor="ctr"/>
          <a:lstStyle/>
          <a:p>
            <a:endParaRPr lang="en-GB" sz="2800">
              <a:latin typeface="Arial" panose="020B0604020202020204" pitchFamily="34" charset="0"/>
              <a:cs typeface="Arial" panose="020B0604020202020204" pitchFamily="34" charset="0"/>
            </a:endParaRPr>
          </a:p>
        </p:txBody>
      </p:sp>
      <p:sp>
        <p:nvSpPr>
          <p:cNvPr id="22" name="Line 23"/>
          <p:cNvSpPr>
            <a:spLocks noChangeShapeType="1"/>
          </p:cNvSpPr>
          <p:nvPr/>
        </p:nvSpPr>
        <p:spPr bwMode="auto">
          <a:xfrm>
            <a:off x="6663143" y="3855342"/>
            <a:ext cx="1352923" cy="28206"/>
          </a:xfrm>
          <a:prstGeom prst="line">
            <a:avLst/>
          </a:prstGeom>
          <a:noFill/>
          <a:ln w="38100">
            <a:solidFill>
              <a:srgbClr val="002142"/>
            </a:solidFill>
            <a:round/>
            <a:tailEnd type="triangle" w="med" len="med"/>
          </a:ln>
        </p:spPr>
        <p:txBody>
          <a:bodyPr wrap="none" anchor="ctr"/>
          <a:lstStyle/>
          <a:p>
            <a:endParaRPr lang="en-GB" sz="2800">
              <a:latin typeface="Arial" panose="020B0604020202020204" pitchFamily="34" charset="0"/>
              <a:cs typeface="Arial" panose="020B0604020202020204" pitchFamily="34" charset="0"/>
            </a:endParaRPr>
          </a:p>
        </p:txBody>
      </p:sp>
      <p:sp>
        <p:nvSpPr>
          <p:cNvPr id="25" name="TextBox 24"/>
          <p:cNvSpPr txBox="1">
            <a:spLocks noChangeArrowheads="1"/>
          </p:cNvSpPr>
          <p:nvPr/>
        </p:nvSpPr>
        <p:spPr bwMode="auto">
          <a:xfrm>
            <a:off x="4803709" y="5877273"/>
            <a:ext cx="2681007"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GB" sz="3200">
                <a:solidFill>
                  <a:srgbClr val="002142"/>
                </a:solidFill>
                <a:latin typeface="Arial" panose="020B0604020202020204" pitchFamily="34" charset="0"/>
                <a:cs typeface="Arial" panose="020B0604020202020204" pitchFamily="34" charset="0"/>
              </a:rPr>
              <a:t>Evaluation</a:t>
            </a:r>
            <a:endParaRPr lang="en-GB" sz="3200">
              <a:solidFill>
                <a:srgbClr val="002142"/>
              </a:solidFill>
              <a:latin typeface="Arial" panose="020B0604020202020204" pitchFamily="34" charset="0"/>
              <a:cs typeface="Arial" panose="020B0604020202020204" pitchFamily="34" charset="0"/>
            </a:endParaRPr>
          </a:p>
        </p:txBody>
      </p:sp>
      <p:sp>
        <p:nvSpPr>
          <p:cNvPr id="26" name="Line 22"/>
          <p:cNvSpPr>
            <a:spLocks noChangeShapeType="1"/>
          </p:cNvSpPr>
          <p:nvPr/>
        </p:nvSpPr>
        <p:spPr bwMode="auto">
          <a:xfrm flipH="1">
            <a:off x="5367339" y="4094583"/>
            <a:ext cx="351780" cy="944701"/>
          </a:xfrm>
          <a:prstGeom prst="line">
            <a:avLst/>
          </a:prstGeom>
          <a:noFill/>
          <a:ln w="38100">
            <a:solidFill>
              <a:srgbClr val="002142"/>
            </a:solidFill>
            <a:round/>
            <a:tailEnd type="triangle" w="med" len="med"/>
          </a:ln>
        </p:spPr>
        <p:txBody>
          <a:bodyPr wrap="none" anchor="ctr"/>
          <a:lstStyle/>
          <a:p>
            <a:endParaRPr lang="en-GB" sz="2800">
              <a:latin typeface="Arial" panose="020B0604020202020204" pitchFamily="34" charset="0"/>
              <a:cs typeface="Arial" panose="020B0604020202020204" pitchFamily="34" charset="0"/>
            </a:endParaRPr>
          </a:p>
        </p:txBody>
      </p:sp>
      <p:sp>
        <p:nvSpPr>
          <p:cNvPr id="30" name="TextBox 29"/>
          <p:cNvSpPr txBox="1">
            <a:spLocks noChangeArrowheads="1"/>
          </p:cNvSpPr>
          <p:nvPr/>
        </p:nvSpPr>
        <p:spPr bwMode="auto">
          <a:xfrm>
            <a:off x="2082252" y="1340769"/>
            <a:ext cx="2453822"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GB" sz="3200">
                <a:solidFill>
                  <a:srgbClr val="002142"/>
                </a:solidFill>
                <a:latin typeface="Arial" panose="020B0604020202020204" pitchFamily="34" charset="0"/>
                <a:cs typeface="Arial" panose="020B0604020202020204" pitchFamily="34" charset="0"/>
              </a:rPr>
              <a:t>Description</a:t>
            </a:r>
            <a:endParaRPr lang="en-GB" sz="3200">
              <a:solidFill>
                <a:srgbClr val="002142"/>
              </a:solidFill>
              <a:latin typeface="Arial" panose="020B0604020202020204" pitchFamily="34" charset="0"/>
              <a:cs typeface="Arial" panose="020B0604020202020204" pitchFamily="34" charset="0"/>
            </a:endParaRPr>
          </a:p>
        </p:txBody>
      </p:sp>
      <p:sp>
        <p:nvSpPr>
          <p:cNvPr id="3" name="Oval 2"/>
          <p:cNvSpPr/>
          <p:nvPr/>
        </p:nvSpPr>
        <p:spPr>
          <a:xfrm>
            <a:off x="5336279" y="2930030"/>
            <a:ext cx="1474196" cy="1410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Topic</a:t>
            </a:r>
            <a:endParaRPr lang="en-GB" sz="3200" dirty="0"/>
          </a:p>
        </p:txBody>
      </p:sp>
      <p:sp>
        <p:nvSpPr>
          <p:cNvPr id="39" name="Right Arrow 38"/>
          <p:cNvSpPr/>
          <p:nvPr/>
        </p:nvSpPr>
        <p:spPr>
          <a:xfrm>
            <a:off x="5106588" y="1357875"/>
            <a:ext cx="1726746" cy="59549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40" name="Circular Arrow 39"/>
          <p:cNvSpPr/>
          <p:nvPr/>
        </p:nvSpPr>
        <p:spPr>
          <a:xfrm rot="5712832">
            <a:off x="6415864" y="2851699"/>
            <a:ext cx="3771460" cy="3613966"/>
          </a:xfrm>
          <a:prstGeom prst="circularArrow">
            <a:avLst>
              <a:gd name="adj1" fmla="val 9197"/>
              <a:gd name="adj2" fmla="val 1142319"/>
              <a:gd name="adj3" fmla="val 20474747"/>
              <a:gd name="adj4" fmla="val 14919214"/>
              <a:gd name="adj5" fmla="val 125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solidFill>
                <a:schemeClr val="tx1"/>
              </a:solidFill>
            </a:endParaRPr>
          </a:p>
        </p:txBody>
      </p:sp>
      <p:sp>
        <p:nvSpPr>
          <p:cNvPr id="41" name="Circular Arrow 40"/>
          <p:cNvSpPr/>
          <p:nvPr/>
        </p:nvSpPr>
        <p:spPr>
          <a:xfrm rot="9110098">
            <a:off x="1910930" y="2993260"/>
            <a:ext cx="3771460" cy="3613966"/>
          </a:xfrm>
          <a:prstGeom prst="circularArrow">
            <a:avLst>
              <a:gd name="adj1" fmla="val 9197"/>
              <a:gd name="adj2" fmla="val 1142319"/>
              <a:gd name="adj3" fmla="val 20474747"/>
              <a:gd name="adj4" fmla="val 17389955"/>
              <a:gd name="adj5" fmla="val 125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solidFill>
                <a:schemeClr val="tx1"/>
              </a:solidFill>
            </a:endParaRPr>
          </a:p>
        </p:txBody>
      </p:sp>
      <p:sp>
        <p:nvSpPr>
          <p:cNvPr id="4" name="TextBox 3"/>
          <p:cNvSpPr txBox="1"/>
          <p:nvPr/>
        </p:nvSpPr>
        <p:spPr>
          <a:xfrm>
            <a:off x="5447929" y="2424321"/>
            <a:ext cx="1244443" cy="461665"/>
          </a:xfrm>
          <a:prstGeom prst="rect">
            <a:avLst/>
          </a:prstGeom>
          <a:noFill/>
        </p:spPr>
        <p:txBody>
          <a:bodyPr wrap="none" rtlCol="0">
            <a:spAutoFit/>
          </a:bodyPr>
          <a:lstStyle/>
          <a:p>
            <a:r>
              <a:rPr lang="en-GB" sz="2400" b="1" dirty="0"/>
              <a:t>Point ‘X’</a:t>
            </a:r>
            <a:endParaRPr lang="en-GB" sz="2400" b="1"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1000"/>
                                        <p:tgtEl>
                                          <p:spTgt spid="1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1000"/>
                                        <p:tgtEl>
                                          <p:spTgt spid="14"/>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1000"/>
                                        <p:tgtEl>
                                          <p:spTgt spid="15"/>
                                        </p:tgtEl>
                                      </p:cBhvr>
                                    </p:animEffect>
                                  </p:childTnLst>
                                </p:cTn>
                              </p:par>
                            </p:childTnLst>
                          </p:cTn>
                        </p:par>
                        <p:par>
                          <p:cTn id="25" fill="hold">
                            <p:stCondLst>
                              <p:cond delay="3000"/>
                            </p:stCondLst>
                            <p:childTnLst>
                              <p:par>
                                <p:cTn id="26" presetID="1"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1000"/>
                                        <p:tgtEl>
                                          <p:spTgt spid="16"/>
                                        </p:tgtEl>
                                      </p:cBhvr>
                                    </p:animEffect>
                                  </p:childTnLst>
                                </p:cTn>
                              </p:par>
                            </p:childTnLst>
                          </p:cTn>
                        </p:par>
                        <p:par>
                          <p:cTn id="32" fill="hold">
                            <p:stCondLst>
                              <p:cond delay="40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p:stCondLst>
                              <p:cond delay="4000"/>
                            </p:stCondLst>
                            <p:childTnLst>
                              <p:par>
                                <p:cTn id="36" presetID="22" presetClass="entr" presetSubtype="4"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1000"/>
                                        <p:tgtEl>
                                          <p:spTgt spid="17"/>
                                        </p:tgtEl>
                                      </p:cBhvr>
                                    </p:animEffect>
                                  </p:childTnLst>
                                </p:cTn>
                              </p:par>
                            </p:childTnLst>
                          </p:cTn>
                        </p:par>
                        <p:par>
                          <p:cTn id="39" fill="hold">
                            <p:stCondLst>
                              <p:cond delay="5000"/>
                            </p:stCondLst>
                            <p:childTnLst>
                              <p:par>
                                <p:cTn id="40" presetID="22" presetClass="entr" presetSubtype="4" fill="hold" grpId="0"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par>
                          <p:cTn id="43" fill="hold">
                            <p:stCondLst>
                              <p:cond delay="5500"/>
                            </p:stCondLst>
                            <p:childTnLst>
                              <p:par>
                                <p:cTn id="44" presetID="1"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par>
                          <p:cTn id="46" fill="hold">
                            <p:stCondLst>
                              <p:cond delay="5500"/>
                            </p:stCondLst>
                            <p:childTnLst>
                              <p:par>
                                <p:cTn id="47" presetID="1"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par>
                          <p:cTn id="49" fill="hold">
                            <p:stCondLst>
                              <p:cond delay="55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par>
                          <p:cTn id="53" fill="hold">
                            <p:stCondLst>
                              <p:cond delay="6500"/>
                            </p:stCondLst>
                            <p:childTnLst>
                              <p:par>
                                <p:cTn id="54" presetID="1"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1000"/>
                                        <p:tgtEl>
                                          <p:spTgt spid="22"/>
                                        </p:tgtEl>
                                      </p:cBhvr>
                                    </p:animEffect>
                                  </p:childTnLst>
                                </p:cTn>
                              </p:par>
                            </p:childTnLst>
                          </p:cTn>
                        </p:par>
                        <p:par>
                          <p:cTn id="60" fill="hold">
                            <p:stCondLst>
                              <p:cond delay="7500"/>
                            </p:stCondLst>
                            <p:childTnLst>
                              <p:par>
                                <p:cTn id="61" presetID="1" presetClass="entr" presetSubtype="0"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par>
                          <p:cTn id="63" fill="hold">
                            <p:stCondLst>
                              <p:cond delay="7500"/>
                            </p:stCondLst>
                            <p:childTnLst>
                              <p:par>
                                <p:cTn id="64" presetID="22" presetClass="entr" presetSubtype="4" fill="hold" grpId="0"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down)">
                                      <p:cBhvr>
                                        <p:cTn id="66" dur="500"/>
                                        <p:tgtEl>
                                          <p:spTgt spid="40"/>
                                        </p:tgtEl>
                                      </p:cBhvr>
                                    </p:animEffect>
                                  </p:childTnLst>
                                </p:cTn>
                              </p:par>
                            </p:childTnLst>
                          </p:cTn>
                        </p:par>
                        <p:par>
                          <p:cTn id="67" fill="hold">
                            <p:stCondLst>
                              <p:cond delay="8000"/>
                            </p:stCondLst>
                            <p:childTnLst>
                              <p:par>
                                <p:cTn id="68" presetID="22" presetClass="entr" presetSubtype="1"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up)">
                                      <p:cBhvr>
                                        <p:cTn id="70" dur="1000"/>
                                        <p:tgtEl>
                                          <p:spTgt spid="21"/>
                                        </p:tgtEl>
                                      </p:cBhvr>
                                    </p:animEffect>
                                  </p:childTnLst>
                                </p:cTn>
                              </p:par>
                            </p:childTnLst>
                          </p:cTn>
                        </p:par>
                        <p:par>
                          <p:cTn id="71" fill="hold">
                            <p:stCondLst>
                              <p:cond delay="9000"/>
                            </p:stCondLst>
                            <p:childTnLst>
                              <p:par>
                                <p:cTn id="72" presetID="1"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childTnLst>
                                </p:cTn>
                              </p:par>
                            </p:childTnLst>
                          </p:cTn>
                        </p:par>
                        <p:par>
                          <p:cTn id="74" fill="hold">
                            <p:stCondLst>
                              <p:cond delay="9000"/>
                            </p:stCondLst>
                            <p:childTnLst>
                              <p:par>
                                <p:cTn id="75" presetID="22" presetClass="entr" presetSubtype="1"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up)">
                                      <p:cBhvr>
                                        <p:cTn id="77" dur="1000"/>
                                        <p:tgtEl>
                                          <p:spTgt spid="26"/>
                                        </p:tgtEl>
                                      </p:cBhvr>
                                    </p:animEffect>
                                  </p:childTnLst>
                                </p:cTn>
                              </p:par>
                            </p:childTnLst>
                          </p:cTn>
                        </p:par>
                        <p:par>
                          <p:cTn id="78" fill="hold">
                            <p:stCondLst>
                              <p:cond delay="10000"/>
                            </p:stCondLst>
                            <p:childTnLst>
                              <p:par>
                                <p:cTn id="79" presetID="1" presetClass="entr" presetSubtype="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par>
                          <p:cTn id="81" fill="hold">
                            <p:stCondLst>
                              <p:cond delay="10000"/>
                            </p:stCondLst>
                            <p:childTnLst>
                              <p:par>
                                <p:cTn id="82" presetID="1" presetClass="entr" presetSubtype="0" fill="hold" grpId="0" nodeType="afterEffect">
                                  <p:stCondLst>
                                    <p:cond delay="500"/>
                                  </p:stCondLst>
                                  <p:childTnLst>
                                    <p:set>
                                      <p:cBhvr>
                                        <p:cTn id="83" dur="1" fill="hold">
                                          <p:stCondLst>
                                            <p:cond delay="0"/>
                                          </p:stCondLst>
                                        </p:cTn>
                                        <p:tgtEl>
                                          <p:spTgt spid="25"/>
                                        </p:tgtEl>
                                        <p:attrNameLst>
                                          <p:attrName>style.visibility</p:attrName>
                                        </p:attrNameLst>
                                      </p:cBhvr>
                                      <p:to>
                                        <p:strVal val="visible"/>
                                      </p:to>
                                    </p:set>
                                  </p:childTnLst>
                                </p:cTn>
                              </p:par>
                            </p:childTnLst>
                          </p:cTn>
                        </p:par>
                        <p:par>
                          <p:cTn id="84" fill="hold">
                            <p:stCondLst>
                              <p:cond delay="10500"/>
                            </p:stCondLst>
                            <p:childTnLst>
                              <p:par>
                                <p:cTn id="85" presetID="22" presetClass="entr" presetSubtype="4"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down)">
                                      <p:cBhvr>
                                        <p:cTn id="8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autoUpdateAnimBg="0"/>
      <p:bldP spid="6" grpId="0" autoUpdateAnimBg="0"/>
      <p:bldP spid="7" grpId="0" autoUpdateAnimBg="0"/>
      <p:bldP spid="8" grpId="0" autoUpdateAnimBg="0"/>
      <p:bldP spid="10" grpId="0" autoUpdateAnimBg="0"/>
      <p:bldP spid="11" grpId="0" autoUpdateAnimBg="0"/>
      <p:bldP spid="12" grpId="0" autoUpdateAnimBg="0"/>
      <p:bldP spid="13" grpId="0" animBg="1"/>
      <p:bldP spid="14" grpId="0" animBg="1"/>
      <p:bldP spid="15" grpId="0" animBg="1"/>
      <p:bldP spid="16" grpId="0" animBg="1"/>
      <p:bldP spid="17" grpId="0" animBg="1"/>
      <p:bldP spid="18" grpId="0" animBg="1"/>
      <p:bldP spid="19" grpId="0" autoUpdateAnimBg="0"/>
      <p:bldP spid="20" grpId="0" autoUpdateAnimBg="0"/>
      <p:bldP spid="21" grpId="0" animBg="1"/>
      <p:bldP spid="22" grpId="0" animBg="1"/>
      <p:bldP spid="25" grpId="0" animBg="1"/>
      <p:bldP spid="26" grpId="0" animBg="1"/>
      <p:bldP spid="30" grpId="0" animBg="1"/>
      <p:bldP spid="39" grpId="0" animBg="1"/>
      <p:bldP spid="40" grpId="0" animBg="1"/>
      <p:bldP spid="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 terms of writing an essay,</a:t>
            </a:r>
            <a:br>
              <a:rPr lang="en-GB" dirty="0" smtClean="0"/>
            </a:br>
            <a:r>
              <a:rPr lang="en-GB" dirty="0" smtClean="0"/>
              <a:t>which is better?</a:t>
            </a:r>
            <a:endParaRPr lang="en-GB" dirty="0"/>
          </a:p>
        </p:txBody>
      </p:sp>
      <p:grpSp>
        <p:nvGrpSpPr>
          <p:cNvPr id="54" name="Group 53"/>
          <p:cNvGrpSpPr/>
          <p:nvPr/>
        </p:nvGrpSpPr>
        <p:grpSpPr>
          <a:xfrm>
            <a:off x="3312504" y="2619493"/>
            <a:ext cx="6552728" cy="741885"/>
            <a:chOff x="1835922" y="2312876"/>
            <a:chExt cx="6552728" cy="741885"/>
          </a:xfrm>
        </p:grpSpPr>
        <p:cxnSp>
          <p:nvCxnSpPr>
            <p:cNvPr id="7" name="Straight Connector 6"/>
            <p:cNvCxnSpPr/>
            <p:nvPr/>
          </p:nvCxnSpPr>
          <p:spPr>
            <a:xfrm flipV="1">
              <a:off x="1835922" y="2420888"/>
              <a:ext cx="6506480" cy="504056"/>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837747" y="2802733"/>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3298597" y="2708920"/>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4748562" y="2584579"/>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6201433" y="247322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8145649" y="2312876"/>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TextBox 32"/>
          <p:cNvSpPr txBox="1"/>
          <p:nvPr/>
        </p:nvSpPr>
        <p:spPr>
          <a:xfrm>
            <a:off x="2736215" y="2598131"/>
            <a:ext cx="1399229" cy="369332"/>
          </a:xfrm>
          <a:prstGeom prst="rect">
            <a:avLst/>
          </a:prstGeom>
          <a:noFill/>
        </p:spPr>
        <p:txBody>
          <a:bodyPr wrap="none" rtlCol="0">
            <a:spAutoFit/>
          </a:bodyPr>
          <a:lstStyle/>
          <a:p>
            <a:r>
              <a:rPr lang="en-GB" dirty="0"/>
              <a:t>Introduction</a:t>
            </a:r>
            <a:endParaRPr lang="en-GB" dirty="0"/>
          </a:p>
        </p:txBody>
      </p:sp>
      <p:sp>
        <p:nvSpPr>
          <p:cNvPr id="34" name="TextBox 33"/>
          <p:cNvSpPr txBox="1"/>
          <p:nvPr/>
        </p:nvSpPr>
        <p:spPr>
          <a:xfrm>
            <a:off x="9044116" y="2142148"/>
            <a:ext cx="1300356" cy="369332"/>
          </a:xfrm>
          <a:prstGeom prst="rect">
            <a:avLst/>
          </a:prstGeom>
          <a:noFill/>
        </p:spPr>
        <p:txBody>
          <a:bodyPr wrap="none" rtlCol="0">
            <a:spAutoFit/>
          </a:bodyPr>
          <a:lstStyle/>
          <a:p>
            <a:r>
              <a:rPr lang="en-GB" dirty="0"/>
              <a:t>Conclusions</a:t>
            </a:r>
            <a:endParaRPr lang="en-GB" dirty="0"/>
          </a:p>
        </p:txBody>
      </p:sp>
      <p:sp>
        <p:nvSpPr>
          <p:cNvPr id="35" name="TextBox 34"/>
          <p:cNvSpPr txBox="1"/>
          <p:nvPr/>
        </p:nvSpPr>
        <p:spPr>
          <a:xfrm>
            <a:off x="2674611" y="5507940"/>
            <a:ext cx="1399229" cy="369332"/>
          </a:xfrm>
          <a:prstGeom prst="rect">
            <a:avLst/>
          </a:prstGeom>
          <a:noFill/>
        </p:spPr>
        <p:txBody>
          <a:bodyPr wrap="none" rtlCol="0">
            <a:spAutoFit/>
          </a:bodyPr>
          <a:lstStyle/>
          <a:p>
            <a:r>
              <a:rPr lang="en-GB" dirty="0"/>
              <a:t>Introduction</a:t>
            </a:r>
            <a:endParaRPr lang="en-GB" dirty="0"/>
          </a:p>
        </p:txBody>
      </p:sp>
      <p:sp>
        <p:nvSpPr>
          <p:cNvPr id="36" name="TextBox 35"/>
          <p:cNvSpPr txBox="1"/>
          <p:nvPr/>
        </p:nvSpPr>
        <p:spPr>
          <a:xfrm>
            <a:off x="9188132" y="4971214"/>
            <a:ext cx="1300356" cy="369332"/>
          </a:xfrm>
          <a:prstGeom prst="rect">
            <a:avLst/>
          </a:prstGeom>
          <a:noFill/>
        </p:spPr>
        <p:txBody>
          <a:bodyPr wrap="none" rtlCol="0">
            <a:spAutoFit/>
          </a:bodyPr>
          <a:lstStyle/>
          <a:p>
            <a:r>
              <a:rPr lang="en-GB" dirty="0"/>
              <a:t>Conclusions</a:t>
            </a:r>
            <a:endParaRPr lang="en-GB" dirty="0"/>
          </a:p>
        </p:txBody>
      </p:sp>
      <p:sp>
        <p:nvSpPr>
          <p:cNvPr id="37" name="TextBox 36"/>
          <p:cNvSpPr txBox="1"/>
          <p:nvPr/>
        </p:nvSpPr>
        <p:spPr>
          <a:xfrm>
            <a:off x="4439816" y="2511480"/>
            <a:ext cx="839974" cy="369332"/>
          </a:xfrm>
          <a:prstGeom prst="rect">
            <a:avLst/>
          </a:prstGeom>
          <a:noFill/>
        </p:spPr>
        <p:txBody>
          <a:bodyPr wrap="none" rtlCol="0">
            <a:spAutoFit/>
          </a:bodyPr>
          <a:lstStyle/>
          <a:p>
            <a:r>
              <a:rPr lang="en-GB" dirty="0"/>
              <a:t>Point 1</a:t>
            </a:r>
            <a:endParaRPr lang="en-GB" dirty="0"/>
          </a:p>
        </p:txBody>
      </p:sp>
      <p:sp>
        <p:nvSpPr>
          <p:cNvPr id="42" name="TextBox 41"/>
          <p:cNvSpPr txBox="1"/>
          <p:nvPr/>
        </p:nvSpPr>
        <p:spPr>
          <a:xfrm>
            <a:off x="5892910" y="2439472"/>
            <a:ext cx="839974" cy="369332"/>
          </a:xfrm>
          <a:prstGeom prst="rect">
            <a:avLst/>
          </a:prstGeom>
          <a:noFill/>
        </p:spPr>
        <p:txBody>
          <a:bodyPr wrap="none" rtlCol="0">
            <a:spAutoFit/>
          </a:bodyPr>
          <a:lstStyle/>
          <a:p>
            <a:r>
              <a:rPr lang="en-GB" dirty="0"/>
              <a:t>Point 2</a:t>
            </a:r>
            <a:endParaRPr lang="en-GB" dirty="0"/>
          </a:p>
        </p:txBody>
      </p:sp>
      <p:sp>
        <p:nvSpPr>
          <p:cNvPr id="43" name="TextBox 42"/>
          <p:cNvSpPr txBox="1"/>
          <p:nvPr/>
        </p:nvSpPr>
        <p:spPr>
          <a:xfrm>
            <a:off x="7388258" y="2358172"/>
            <a:ext cx="839974" cy="369332"/>
          </a:xfrm>
          <a:prstGeom prst="rect">
            <a:avLst/>
          </a:prstGeom>
          <a:noFill/>
        </p:spPr>
        <p:txBody>
          <a:bodyPr wrap="none" rtlCol="0">
            <a:spAutoFit/>
          </a:bodyPr>
          <a:lstStyle/>
          <a:p>
            <a:r>
              <a:rPr lang="en-GB" dirty="0"/>
              <a:t>Point 3</a:t>
            </a:r>
            <a:endParaRPr lang="en-GB" dirty="0"/>
          </a:p>
        </p:txBody>
      </p:sp>
      <p:sp>
        <p:nvSpPr>
          <p:cNvPr id="45" name="TextBox 44"/>
          <p:cNvSpPr txBox="1"/>
          <p:nvPr/>
        </p:nvSpPr>
        <p:spPr>
          <a:xfrm>
            <a:off x="3778852" y="4427820"/>
            <a:ext cx="839974" cy="369332"/>
          </a:xfrm>
          <a:prstGeom prst="rect">
            <a:avLst/>
          </a:prstGeom>
          <a:noFill/>
        </p:spPr>
        <p:txBody>
          <a:bodyPr wrap="none" rtlCol="0">
            <a:spAutoFit/>
          </a:bodyPr>
          <a:lstStyle/>
          <a:p>
            <a:r>
              <a:rPr lang="en-GB" dirty="0"/>
              <a:t>Point 1</a:t>
            </a:r>
            <a:endParaRPr lang="en-GB" dirty="0"/>
          </a:p>
        </p:txBody>
      </p:sp>
      <p:sp>
        <p:nvSpPr>
          <p:cNvPr id="46" name="TextBox 45"/>
          <p:cNvSpPr txBox="1"/>
          <p:nvPr/>
        </p:nvSpPr>
        <p:spPr>
          <a:xfrm>
            <a:off x="4496967" y="5353862"/>
            <a:ext cx="839974" cy="369332"/>
          </a:xfrm>
          <a:prstGeom prst="rect">
            <a:avLst/>
          </a:prstGeom>
          <a:noFill/>
        </p:spPr>
        <p:txBody>
          <a:bodyPr wrap="none" rtlCol="0">
            <a:spAutoFit/>
          </a:bodyPr>
          <a:lstStyle/>
          <a:p>
            <a:r>
              <a:rPr lang="en-GB" dirty="0"/>
              <a:t>Point 2</a:t>
            </a:r>
            <a:endParaRPr lang="en-GB" dirty="0"/>
          </a:p>
        </p:txBody>
      </p:sp>
      <p:sp>
        <p:nvSpPr>
          <p:cNvPr id="47" name="TextBox 46"/>
          <p:cNvSpPr txBox="1"/>
          <p:nvPr/>
        </p:nvSpPr>
        <p:spPr>
          <a:xfrm>
            <a:off x="5015931" y="3901698"/>
            <a:ext cx="839974" cy="369332"/>
          </a:xfrm>
          <a:prstGeom prst="rect">
            <a:avLst/>
          </a:prstGeom>
          <a:noFill/>
        </p:spPr>
        <p:txBody>
          <a:bodyPr wrap="none" rtlCol="0">
            <a:spAutoFit/>
          </a:bodyPr>
          <a:lstStyle/>
          <a:p>
            <a:r>
              <a:rPr lang="en-GB" dirty="0"/>
              <a:t>Point 3</a:t>
            </a:r>
            <a:endParaRPr lang="en-GB" dirty="0"/>
          </a:p>
        </p:txBody>
      </p:sp>
      <p:sp>
        <p:nvSpPr>
          <p:cNvPr id="48" name="TextBox 47"/>
          <p:cNvSpPr txBox="1"/>
          <p:nvPr/>
        </p:nvSpPr>
        <p:spPr>
          <a:xfrm>
            <a:off x="6083108" y="5795972"/>
            <a:ext cx="839974" cy="369332"/>
          </a:xfrm>
          <a:prstGeom prst="rect">
            <a:avLst/>
          </a:prstGeom>
          <a:noFill/>
        </p:spPr>
        <p:txBody>
          <a:bodyPr wrap="none" rtlCol="0">
            <a:spAutoFit/>
          </a:bodyPr>
          <a:lstStyle/>
          <a:p>
            <a:r>
              <a:rPr lang="en-GB" dirty="0"/>
              <a:t>Point 4</a:t>
            </a:r>
            <a:endParaRPr lang="en-GB" dirty="0"/>
          </a:p>
        </p:txBody>
      </p:sp>
      <p:sp>
        <p:nvSpPr>
          <p:cNvPr id="49" name="TextBox 48"/>
          <p:cNvSpPr txBox="1"/>
          <p:nvPr/>
        </p:nvSpPr>
        <p:spPr>
          <a:xfrm>
            <a:off x="6671546" y="4437112"/>
            <a:ext cx="839974" cy="369332"/>
          </a:xfrm>
          <a:prstGeom prst="rect">
            <a:avLst/>
          </a:prstGeom>
          <a:noFill/>
        </p:spPr>
        <p:txBody>
          <a:bodyPr wrap="none" rtlCol="0">
            <a:spAutoFit/>
          </a:bodyPr>
          <a:lstStyle/>
          <a:p>
            <a:r>
              <a:rPr lang="en-GB" dirty="0"/>
              <a:t>Point 5</a:t>
            </a:r>
            <a:endParaRPr lang="en-GB" dirty="0"/>
          </a:p>
        </p:txBody>
      </p:sp>
      <p:sp>
        <p:nvSpPr>
          <p:cNvPr id="50" name="TextBox 49"/>
          <p:cNvSpPr txBox="1"/>
          <p:nvPr/>
        </p:nvSpPr>
        <p:spPr>
          <a:xfrm>
            <a:off x="7538983" y="5363924"/>
            <a:ext cx="839974" cy="369332"/>
          </a:xfrm>
          <a:prstGeom prst="rect">
            <a:avLst/>
          </a:prstGeom>
          <a:noFill/>
        </p:spPr>
        <p:txBody>
          <a:bodyPr wrap="none" rtlCol="0">
            <a:spAutoFit/>
          </a:bodyPr>
          <a:lstStyle/>
          <a:p>
            <a:r>
              <a:rPr lang="en-GB" dirty="0"/>
              <a:t>Point 6</a:t>
            </a:r>
            <a:endParaRPr lang="en-GB" dirty="0"/>
          </a:p>
        </p:txBody>
      </p:sp>
      <p:sp>
        <p:nvSpPr>
          <p:cNvPr id="51" name="TextBox 50"/>
          <p:cNvSpPr txBox="1"/>
          <p:nvPr/>
        </p:nvSpPr>
        <p:spPr>
          <a:xfrm>
            <a:off x="8547047" y="4118702"/>
            <a:ext cx="839974" cy="369332"/>
          </a:xfrm>
          <a:prstGeom prst="rect">
            <a:avLst/>
          </a:prstGeom>
          <a:noFill/>
        </p:spPr>
        <p:txBody>
          <a:bodyPr wrap="none" rtlCol="0">
            <a:spAutoFit/>
          </a:bodyPr>
          <a:lstStyle/>
          <a:p>
            <a:r>
              <a:rPr lang="en-GB" dirty="0"/>
              <a:t>Point 7</a:t>
            </a:r>
            <a:endParaRPr lang="en-GB" dirty="0"/>
          </a:p>
        </p:txBody>
      </p:sp>
      <p:sp>
        <p:nvSpPr>
          <p:cNvPr id="52" name="TextBox 51"/>
          <p:cNvSpPr txBox="1"/>
          <p:nvPr/>
        </p:nvSpPr>
        <p:spPr>
          <a:xfrm>
            <a:off x="1872118" y="2444696"/>
            <a:ext cx="718466" cy="1200329"/>
          </a:xfrm>
          <a:prstGeom prst="rect">
            <a:avLst/>
          </a:prstGeom>
          <a:noFill/>
        </p:spPr>
        <p:txBody>
          <a:bodyPr wrap="none" rtlCol="0">
            <a:spAutoFit/>
          </a:bodyPr>
          <a:lstStyle/>
          <a:p>
            <a:r>
              <a:rPr lang="en-GB" sz="7200" dirty="0"/>
              <a:t>A</a:t>
            </a:r>
            <a:endParaRPr lang="en-GB" sz="7200" dirty="0"/>
          </a:p>
        </p:txBody>
      </p:sp>
      <p:sp>
        <p:nvSpPr>
          <p:cNvPr id="53" name="TextBox 52"/>
          <p:cNvSpPr txBox="1"/>
          <p:nvPr/>
        </p:nvSpPr>
        <p:spPr>
          <a:xfrm>
            <a:off x="1881202" y="4426902"/>
            <a:ext cx="686406" cy="1200329"/>
          </a:xfrm>
          <a:prstGeom prst="rect">
            <a:avLst/>
          </a:prstGeom>
          <a:noFill/>
        </p:spPr>
        <p:txBody>
          <a:bodyPr wrap="none" rtlCol="0">
            <a:spAutoFit/>
          </a:bodyPr>
          <a:lstStyle/>
          <a:p>
            <a:r>
              <a:rPr lang="en-GB" sz="7200" dirty="0"/>
              <a:t>B</a:t>
            </a:r>
            <a:endParaRPr lang="en-GB" sz="7200" dirty="0"/>
          </a:p>
        </p:txBody>
      </p:sp>
      <p:sp>
        <p:nvSpPr>
          <p:cNvPr id="55" name="Left Brace 54"/>
          <p:cNvSpPr/>
          <p:nvPr/>
        </p:nvSpPr>
        <p:spPr>
          <a:xfrm rot="5400000">
            <a:off x="6085111" y="-274762"/>
            <a:ext cx="585015" cy="48434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TextBox 55"/>
          <p:cNvSpPr txBox="1"/>
          <p:nvPr/>
        </p:nvSpPr>
        <p:spPr>
          <a:xfrm>
            <a:off x="5794392" y="1484784"/>
            <a:ext cx="1165704" cy="369332"/>
          </a:xfrm>
          <a:prstGeom prst="rect">
            <a:avLst/>
          </a:prstGeom>
          <a:noFill/>
        </p:spPr>
        <p:txBody>
          <a:bodyPr wrap="none" rtlCol="0">
            <a:spAutoFit/>
          </a:bodyPr>
          <a:lstStyle/>
          <a:p>
            <a:r>
              <a:rPr lang="en-GB" dirty="0"/>
              <a:t>Discussion</a:t>
            </a:r>
            <a:endParaRPr lang="en-GB" dirty="0"/>
          </a:p>
        </p:txBody>
      </p:sp>
      <p:grpSp>
        <p:nvGrpSpPr>
          <p:cNvPr id="63" name="Group 62"/>
          <p:cNvGrpSpPr/>
          <p:nvPr/>
        </p:nvGrpSpPr>
        <p:grpSpPr>
          <a:xfrm rot="21058898">
            <a:off x="3429232" y="4303252"/>
            <a:ext cx="6417653" cy="1466655"/>
            <a:chOff x="1725653" y="4296045"/>
            <a:chExt cx="6417653" cy="1466655"/>
          </a:xfrm>
        </p:grpSpPr>
        <p:grpSp>
          <p:nvGrpSpPr>
            <p:cNvPr id="44" name="Group 43"/>
            <p:cNvGrpSpPr/>
            <p:nvPr/>
          </p:nvGrpSpPr>
          <p:grpSpPr>
            <a:xfrm rot="441740">
              <a:off x="1725653" y="4296045"/>
              <a:ext cx="6377983" cy="1466655"/>
              <a:chOff x="1365613" y="4018224"/>
              <a:chExt cx="6377983" cy="1466655"/>
            </a:xfrm>
          </p:grpSpPr>
          <p:sp>
            <p:nvSpPr>
              <p:cNvPr id="8" name="Freeform 7"/>
              <p:cNvSpPr/>
              <p:nvPr/>
            </p:nvSpPr>
            <p:spPr>
              <a:xfrm>
                <a:off x="1449896" y="4144238"/>
                <a:ext cx="6172200" cy="1239497"/>
              </a:xfrm>
              <a:custGeom>
                <a:avLst/>
                <a:gdLst>
                  <a:gd name="connsiteX0" fmla="*/ 0 w 6172200"/>
                  <a:gd name="connsiteY0" fmla="*/ 888000 h 1239497"/>
                  <a:gd name="connsiteX1" fmla="*/ 669471 w 6172200"/>
                  <a:gd name="connsiteY1" fmla="*/ 447129 h 1239497"/>
                  <a:gd name="connsiteX2" fmla="*/ 1355271 w 6172200"/>
                  <a:gd name="connsiteY2" fmla="*/ 741043 h 1239497"/>
                  <a:gd name="connsiteX3" fmla="*/ 1975757 w 6172200"/>
                  <a:gd name="connsiteY3" fmla="*/ 6257 h 1239497"/>
                  <a:gd name="connsiteX4" fmla="*/ 2857500 w 6172200"/>
                  <a:gd name="connsiteY4" fmla="*/ 1230900 h 1239497"/>
                  <a:gd name="connsiteX5" fmla="*/ 3526971 w 6172200"/>
                  <a:gd name="connsiteY5" fmla="*/ 561429 h 1239497"/>
                  <a:gd name="connsiteX6" fmla="*/ 4392385 w 6172200"/>
                  <a:gd name="connsiteY6" fmla="*/ 757371 h 1239497"/>
                  <a:gd name="connsiteX7" fmla="*/ 5421085 w 6172200"/>
                  <a:gd name="connsiteY7" fmla="*/ 267514 h 1239497"/>
                  <a:gd name="connsiteX8" fmla="*/ 6172200 w 6172200"/>
                  <a:gd name="connsiteY8" fmla="*/ 496114 h 1239497"/>
                  <a:gd name="connsiteX9" fmla="*/ 6172200 w 6172200"/>
                  <a:gd name="connsiteY9" fmla="*/ 496114 h 123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2200" h="1239497">
                    <a:moveTo>
                      <a:pt x="0" y="888000"/>
                    </a:moveTo>
                    <a:cubicBezTo>
                      <a:pt x="221796" y="679811"/>
                      <a:pt x="443593" y="471622"/>
                      <a:pt x="669471" y="447129"/>
                    </a:cubicBezTo>
                    <a:cubicBezTo>
                      <a:pt x="895350" y="422636"/>
                      <a:pt x="1137557" y="814522"/>
                      <a:pt x="1355271" y="741043"/>
                    </a:cubicBezTo>
                    <a:cubicBezTo>
                      <a:pt x="1572985" y="667564"/>
                      <a:pt x="1725386" y="-75386"/>
                      <a:pt x="1975757" y="6257"/>
                    </a:cubicBezTo>
                    <a:cubicBezTo>
                      <a:pt x="2226129" y="87900"/>
                      <a:pt x="2598964" y="1138371"/>
                      <a:pt x="2857500" y="1230900"/>
                    </a:cubicBezTo>
                    <a:cubicBezTo>
                      <a:pt x="3116036" y="1323429"/>
                      <a:pt x="3271157" y="640351"/>
                      <a:pt x="3526971" y="561429"/>
                    </a:cubicBezTo>
                    <a:cubicBezTo>
                      <a:pt x="3782785" y="482507"/>
                      <a:pt x="4076699" y="806357"/>
                      <a:pt x="4392385" y="757371"/>
                    </a:cubicBezTo>
                    <a:cubicBezTo>
                      <a:pt x="4708071" y="708385"/>
                      <a:pt x="5124449" y="311057"/>
                      <a:pt x="5421085" y="267514"/>
                    </a:cubicBezTo>
                    <a:cubicBezTo>
                      <a:pt x="5717721" y="223971"/>
                      <a:pt x="6172200" y="496114"/>
                      <a:pt x="6172200" y="496114"/>
                    </a:cubicBezTo>
                    <a:lnTo>
                      <a:pt x="6172200" y="496114"/>
                    </a:ln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1365613" y="4851158"/>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2078158" y="4469380"/>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3305302" y="4018224"/>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2699792" y="4797152"/>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4271257" y="523285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4932040" y="4599130"/>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5769159" y="4798724"/>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6804248" y="4270252"/>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a:off x="7500595" y="4473116"/>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0" name="Straight Connector 59"/>
            <p:cNvCxnSpPr/>
            <p:nvPr/>
          </p:nvCxnSpPr>
          <p:spPr>
            <a:xfrm>
              <a:off x="1747972" y="4889461"/>
              <a:ext cx="6395334" cy="3507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For a 3000 word essay, </a:t>
            </a:r>
            <a:br>
              <a:rPr lang="en-GB" dirty="0" smtClean="0"/>
            </a:br>
            <a:r>
              <a:rPr lang="en-GB" dirty="0" smtClean="0"/>
              <a:t>which is better?</a:t>
            </a:r>
            <a:endParaRPr lang="en-GB" dirty="0"/>
          </a:p>
        </p:txBody>
      </p:sp>
      <p:grpSp>
        <p:nvGrpSpPr>
          <p:cNvPr id="54" name="Group 53"/>
          <p:cNvGrpSpPr/>
          <p:nvPr/>
        </p:nvGrpSpPr>
        <p:grpSpPr>
          <a:xfrm>
            <a:off x="3312504" y="2744925"/>
            <a:ext cx="6552728" cy="741885"/>
            <a:chOff x="1835922" y="2312876"/>
            <a:chExt cx="6552728" cy="741885"/>
          </a:xfrm>
        </p:grpSpPr>
        <p:cxnSp>
          <p:nvCxnSpPr>
            <p:cNvPr id="7" name="Straight Connector 6"/>
            <p:cNvCxnSpPr/>
            <p:nvPr/>
          </p:nvCxnSpPr>
          <p:spPr>
            <a:xfrm flipV="1">
              <a:off x="1835922" y="2420888"/>
              <a:ext cx="6506480" cy="504056"/>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837747" y="2802733"/>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3298597" y="2708920"/>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4748562" y="2584579"/>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6201433" y="247322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8145649" y="2312876"/>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TextBox 32"/>
          <p:cNvSpPr txBox="1"/>
          <p:nvPr/>
        </p:nvSpPr>
        <p:spPr>
          <a:xfrm>
            <a:off x="2736215" y="2723563"/>
            <a:ext cx="1399229" cy="369332"/>
          </a:xfrm>
          <a:prstGeom prst="rect">
            <a:avLst/>
          </a:prstGeom>
          <a:noFill/>
        </p:spPr>
        <p:txBody>
          <a:bodyPr wrap="none" rtlCol="0">
            <a:spAutoFit/>
          </a:bodyPr>
          <a:lstStyle/>
          <a:p>
            <a:r>
              <a:rPr lang="en-GB" dirty="0"/>
              <a:t>Introduction</a:t>
            </a:r>
            <a:endParaRPr lang="en-GB" dirty="0"/>
          </a:p>
        </p:txBody>
      </p:sp>
      <p:sp>
        <p:nvSpPr>
          <p:cNvPr id="34" name="TextBox 33"/>
          <p:cNvSpPr txBox="1"/>
          <p:nvPr/>
        </p:nvSpPr>
        <p:spPr>
          <a:xfrm>
            <a:off x="9044116" y="2267580"/>
            <a:ext cx="1300356" cy="369332"/>
          </a:xfrm>
          <a:prstGeom prst="rect">
            <a:avLst/>
          </a:prstGeom>
          <a:noFill/>
        </p:spPr>
        <p:txBody>
          <a:bodyPr wrap="none" rtlCol="0">
            <a:spAutoFit/>
          </a:bodyPr>
          <a:lstStyle/>
          <a:p>
            <a:r>
              <a:rPr lang="en-GB" dirty="0"/>
              <a:t>Conclusions</a:t>
            </a:r>
            <a:endParaRPr lang="en-GB" dirty="0"/>
          </a:p>
        </p:txBody>
      </p:sp>
      <p:sp>
        <p:nvSpPr>
          <p:cNvPr id="35" name="TextBox 34"/>
          <p:cNvSpPr txBox="1"/>
          <p:nvPr/>
        </p:nvSpPr>
        <p:spPr>
          <a:xfrm>
            <a:off x="2680548" y="5157192"/>
            <a:ext cx="1399229" cy="369332"/>
          </a:xfrm>
          <a:prstGeom prst="rect">
            <a:avLst/>
          </a:prstGeom>
          <a:noFill/>
        </p:spPr>
        <p:txBody>
          <a:bodyPr wrap="none" rtlCol="0">
            <a:spAutoFit/>
          </a:bodyPr>
          <a:lstStyle/>
          <a:p>
            <a:r>
              <a:rPr lang="en-GB" dirty="0"/>
              <a:t>Introduction</a:t>
            </a:r>
            <a:endParaRPr lang="en-GB" dirty="0"/>
          </a:p>
        </p:txBody>
      </p:sp>
      <p:sp>
        <p:nvSpPr>
          <p:cNvPr id="36" name="TextBox 35"/>
          <p:cNvSpPr txBox="1"/>
          <p:nvPr/>
        </p:nvSpPr>
        <p:spPr>
          <a:xfrm>
            <a:off x="9120336" y="4705641"/>
            <a:ext cx="1300356" cy="369332"/>
          </a:xfrm>
          <a:prstGeom prst="rect">
            <a:avLst/>
          </a:prstGeom>
          <a:noFill/>
        </p:spPr>
        <p:txBody>
          <a:bodyPr wrap="none" rtlCol="0">
            <a:spAutoFit/>
          </a:bodyPr>
          <a:lstStyle/>
          <a:p>
            <a:r>
              <a:rPr lang="en-GB" dirty="0"/>
              <a:t>Conclusions</a:t>
            </a:r>
            <a:endParaRPr lang="en-GB" dirty="0"/>
          </a:p>
        </p:txBody>
      </p:sp>
      <p:sp>
        <p:nvSpPr>
          <p:cNvPr id="37" name="TextBox 36"/>
          <p:cNvSpPr txBox="1"/>
          <p:nvPr/>
        </p:nvSpPr>
        <p:spPr>
          <a:xfrm>
            <a:off x="4505369" y="2636912"/>
            <a:ext cx="839974" cy="369332"/>
          </a:xfrm>
          <a:prstGeom prst="rect">
            <a:avLst/>
          </a:prstGeom>
          <a:noFill/>
        </p:spPr>
        <p:txBody>
          <a:bodyPr wrap="none" rtlCol="0">
            <a:spAutoFit/>
          </a:bodyPr>
          <a:lstStyle/>
          <a:p>
            <a:r>
              <a:rPr lang="en-GB" dirty="0"/>
              <a:t>Point 1</a:t>
            </a:r>
            <a:endParaRPr lang="en-GB" dirty="0"/>
          </a:p>
        </p:txBody>
      </p:sp>
      <p:sp>
        <p:nvSpPr>
          <p:cNvPr id="42" name="TextBox 41"/>
          <p:cNvSpPr txBox="1"/>
          <p:nvPr/>
        </p:nvSpPr>
        <p:spPr>
          <a:xfrm>
            <a:off x="5892910" y="2564904"/>
            <a:ext cx="839974" cy="369332"/>
          </a:xfrm>
          <a:prstGeom prst="rect">
            <a:avLst/>
          </a:prstGeom>
          <a:noFill/>
        </p:spPr>
        <p:txBody>
          <a:bodyPr wrap="none" rtlCol="0">
            <a:spAutoFit/>
          </a:bodyPr>
          <a:lstStyle/>
          <a:p>
            <a:r>
              <a:rPr lang="en-GB" dirty="0"/>
              <a:t>Point 2</a:t>
            </a:r>
            <a:endParaRPr lang="en-GB" dirty="0"/>
          </a:p>
        </p:txBody>
      </p:sp>
      <p:sp>
        <p:nvSpPr>
          <p:cNvPr id="43" name="TextBox 42"/>
          <p:cNvSpPr txBox="1"/>
          <p:nvPr/>
        </p:nvSpPr>
        <p:spPr>
          <a:xfrm>
            <a:off x="7388258" y="2483604"/>
            <a:ext cx="839974" cy="369332"/>
          </a:xfrm>
          <a:prstGeom prst="rect">
            <a:avLst/>
          </a:prstGeom>
          <a:noFill/>
        </p:spPr>
        <p:txBody>
          <a:bodyPr wrap="none" rtlCol="0">
            <a:spAutoFit/>
          </a:bodyPr>
          <a:lstStyle/>
          <a:p>
            <a:r>
              <a:rPr lang="en-GB" dirty="0"/>
              <a:t>Point 3</a:t>
            </a:r>
            <a:endParaRPr lang="en-GB" dirty="0"/>
          </a:p>
        </p:txBody>
      </p:sp>
      <p:sp>
        <p:nvSpPr>
          <p:cNvPr id="45" name="TextBox 44"/>
          <p:cNvSpPr txBox="1"/>
          <p:nvPr/>
        </p:nvSpPr>
        <p:spPr>
          <a:xfrm>
            <a:off x="3719736" y="4301806"/>
            <a:ext cx="839974" cy="369332"/>
          </a:xfrm>
          <a:prstGeom prst="rect">
            <a:avLst/>
          </a:prstGeom>
          <a:noFill/>
        </p:spPr>
        <p:txBody>
          <a:bodyPr wrap="none" rtlCol="0">
            <a:spAutoFit/>
          </a:bodyPr>
          <a:lstStyle/>
          <a:p>
            <a:r>
              <a:rPr lang="en-GB" dirty="0"/>
              <a:t>Point 1</a:t>
            </a:r>
            <a:endParaRPr lang="en-GB" dirty="0"/>
          </a:p>
        </p:txBody>
      </p:sp>
      <p:sp>
        <p:nvSpPr>
          <p:cNvPr id="46" name="TextBox 45"/>
          <p:cNvSpPr txBox="1"/>
          <p:nvPr/>
        </p:nvSpPr>
        <p:spPr>
          <a:xfrm>
            <a:off x="4535946" y="5065681"/>
            <a:ext cx="839974" cy="369332"/>
          </a:xfrm>
          <a:prstGeom prst="rect">
            <a:avLst/>
          </a:prstGeom>
          <a:noFill/>
        </p:spPr>
        <p:txBody>
          <a:bodyPr wrap="none" rtlCol="0">
            <a:spAutoFit/>
          </a:bodyPr>
          <a:lstStyle/>
          <a:p>
            <a:r>
              <a:rPr lang="en-GB" dirty="0"/>
              <a:t>Point 2</a:t>
            </a:r>
            <a:endParaRPr lang="en-GB" dirty="0"/>
          </a:p>
        </p:txBody>
      </p:sp>
      <p:sp>
        <p:nvSpPr>
          <p:cNvPr id="47" name="TextBox 46"/>
          <p:cNvSpPr txBox="1"/>
          <p:nvPr/>
        </p:nvSpPr>
        <p:spPr>
          <a:xfrm>
            <a:off x="5189023" y="4220943"/>
            <a:ext cx="839974" cy="369332"/>
          </a:xfrm>
          <a:prstGeom prst="rect">
            <a:avLst/>
          </a:prstGeom>
          <a:noFill/>
        </p:spPr>
        <p:txBody>
          <a:bodyPr wrap="none" rtlCol="0">
            <a:spAutoFit/>
          </a:bodyPr>
          <a:lstStyle/>
          <a:p>
            <a:r>
              <a:rPr lang="en-GB" dirty="0"/>
              <a:t>Point 3</a:t>
            </a:r>
            <a:endParaRPr lang="en-GB" dirty="0"/>
          </a:p>
        </p:txBody>
      </p:sp>
      <p:sp>
        <p:nvSpPr>
          <p:cNvPr id="48" name="TextBox 47"/>
          <p:cNvSpPr txBox="1"/>
          <p:nvPr/>
        </p:nvSpPr>
        <p:spPr>
          <a:xfrm>
            <a:off x="5926657" y="4946475"/>
            <a:ext cx="839974" cy="369332"/>
          </a:xfrm>
          <a:prstGeom prst="rect">
            <a:avLst/>
          </a:prstGeom>
          <a:noFill/>
        </p:spPr>
        <p:txBody>
          <a:bodyPr wrap="none" rtlCol="0">
            <a:spAutoFit/>
          </a:bodyPr>
          <a:lstStyle/>
          <a:p>
            <a:r>
              <a:rPr lang="en-GB" dirty="0"/>
              <a:t>Point 4</a:t>
            </a:r>
            <a:endParaRPr lang="en-GB" dirty="0"/>
          </a:p>
        </p:txBody>
      </p:sp>
      <p:sp>
        <p:nvSpPr>
          <p:cNvPr id="49" name="TextBox 48"/>
          <p:cNvSpPr txBox="1"/>
          <p:nvPr/>
        </p:nvSpPr>
        <p:spPr>
          <a:xfrm>
            <a:off x="6649111" y="4091380"/>
            <a:ext cx="839974" cy="369332"/>
          </a:xfrm>
          <a:prstGeom prst="rect">
            <a:avLst/>
          </a:prstGeom>
          <a:noFill/>
        </p:spPr>
        <p:txBody>
          <a:bodyPr wrap="none" rtlCol="0">
            <a:spAutoFit/>
          </a:bodyPr>
          <a:lstStyle/>
          <a:p>
            <a:r>
              <a:rPr lang="en-GB" dirty="0"/>
              <a:t>Point 5</a:t>
            </a:r>
            <a:endParaRPr lang="en-GB" dirty="0"/>
          </a:p>
        </p:txBody>
      </p:sp>
      <p:sp>
        <p:nvSpPr>
          <p:cNvPr id="50" name="TextBox 49"/>
          <p:cNvSpPr txBox="1"/>
          <p:nvPr/>
        </p:nvSpPr>
        <p:spPr>
          <a:xfrm>
            <a:off x="7379528" y="4797152"/>
            <a:ext cx="839974" cy="369332"/>
          </a:xfrm>
          <a:prstGeom prst="rect">
            <a:avLst/>
          </a:prstGeom>
          <a:noFill/>
        </p:spPr>
        <p:txBody>
          <a:bodyPr wrap="none" rtlCol="0">
            <a:spAutoFit/>
          </a:bodyPr>
          <a:lstStyle/>
          <a:p>
            <a:r>
              <a:rPr lang="en-GB" dirty="0"/>
              <a:t>Point 6</a:t>
            </a:r>
            <a:endParaRPr lang="en-GB" dirty="0"/>
          </a:p>
        </p:txBody>
      </p:sp>
      <p:sp>
        <p:nvSpPr>
          <p:cNvPr id="51" name="TextBox 50"/>
          <p:cNvSpPr txBox="1"/>
          <p:nvPr/>
        </p:nvSpPr>
        <p:spPr>
          <a:xfrm>
            <a:off x="8128758" y="3995772"/>
            <a:ext cx="839974" cy="369332"/>
          </a:xfrm>
          <a:prstGeom prst="rect">
            <a:avLst/>
          </a:prstGeom>
          <a:noFill/>
        </p:spPr>
        <p:txBody>
          <a:bodyPr wrap="none" rtlCol="0">
            <a:spAutoFit/>
          </a:bodyPr>
          <a:lstStyle/>
          <a:p>
            <a:r>
              <a:rPr lang="en-GB" dirty="0"/>
              <a:t>Point 7</a:t>
            </a:r>
            <a:endParaRPr lang="en-GB" dirty="0"/>
          </a:p>
        </p:txBody>
      </p:sp>
      <p:sp>
        <p:nvSpPr>
          <p:cNvPr id="52" name="TextBox 51"/>
          <p:cNvSpPr txBox="1"/>
          <p:nvPr/>
        </p:nvSpPr>
        <p:spPr>
          <a:xfrm>
            <a:off x="1872118" y="2444696"/>
            <a:ext cx="718466" cy="1200329"/>
          </a:xfrm>
          <a:prstGeom prst="rect">
            <a:avLst/>
          </a:prstGeom>
          <a:noFill/>
        </p:spPr>
        <p:txBody>
          <a:bodyPr wrap="none" rtlCol="0">
            <a:spAutoFit/>
          </a:bodyPr>
          <a:lstStyle/>
          <a:p>
            <a:r>
              <a:rPr lang="en-GB" sz="7200" dirty="0"/>
              <a:t>A</a:t>
            </a:r>
            <a:endParaRPr lang="en-GB" sz="7200" dirty="0"/>
          </a:p>
        </p:txBody>
      </p:sp>
      <p:sp>
        <p:nvSpPr>
          <p:cNvPr id="53" name="TextBox 52"/>
          <p:cNvSpPr txBox="1"/>
          <p:nvPr/>
        </p:nvSpPr>
        <p:spPr>
          <a:xfrm>
            <a:off x="1881202" y="4426902"/>
            <a:ext cx="686406" cy="1200329"/>
          </a:xfrm>
          <a:prstGeom prst="rect">
            <a:avLst/>
          </a:prstGeom>
          <a:noFill/>
        </p:spPr>
        <p:txBody>
          <a:bodyPr wrap="none" rtlCol="0">
            <a:spAutoFit/>
          </a:bodyPr>
          <a:lstStyle/>
          <a:p>
            <a:r>
              <a:rPr lang="en-GB" sz="7200" dirty="0"/>
              <a:t>B</a:t>
            </a:r>
            <a:endParaRPr lang="en-GB" sz="7200" dirty="0"/>
          </a:p>
        </p:txBody>
      </p:sp>
      <p:sp>
        <p:nvSpPr>
          <p:cNvPr id="56" name="TextBox 55"/>
          <p:cNvSpPr txBox="1"/>
          <p:nvPr/>
        </p:nvSpPr>
        <p:spPr>
          <a:xfrm>
            <a:off x="5807968" y="1484784"/>
            <a:ext cx="1165704" cy="369332"/>
          </a:xfrm>
          <a:prstGeom prst="rect">
            <a:avLst/>
          </a:prstGeom>
          <a:noFill/>
        </p:spPr>
        <p:txBody>
          <a:bodyPr wrap="none" rtlCol="0">
            <a:spAutoFit/>
          </a:bodyPr>
          <a:lstStyle/>
          <a:p>
            <a:r>
              <a:rPr lang="en-GB" dirty="0"/>
              <a:t>Discussion</a:t>
            </a:r>
            <a:endParaRPr lang="en-GB" dirty="0"/>
          </a:p>
        </p:txBody>
      </p:sp>
      <p:grpSp>
        <p:nvGrpSpPr>
          <p:cNvPr id="39" name="Group 38"/>
          <p:cNvGrpSpPr/>
          <p:nvPr/>
        </p:nvGrpSpPr>
        <p:grpSpPr>
          <a:xfrm>
            <a:off x="3266256" y="4334699"/>
            <a:ext cx="6552728" cy="741885"/>
            <a:chOff x="1835922" y="2312876"/>
            <a:chExt cx="6552728" cy="741885"/>
          </a:xfrm>
        </p:grpSpPr>
        <p:cxnSp>
          <p:nvCxnSpPr>
            <p:cNvPr id="40" name="Straight Connector 39"/>
            <p:cNvCxnSpPr/>
            <p:nvPr/>
          </p:nvCxnSpPr>
          <p:spPr>
            <a:xfrm flipV="1">
              <a:off x="1835922" y="2420888"/>
              <a:ext cx="6506480" cy="504056"/>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837747" y="2802733"/>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p:cNvSpPr/>
            <p:nvPr/>
          </p:nvSpPr>
          <p:spPr>
            <a:xfrm>
              <a:off x="3342545" y="2703322"/>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p:cNvSpPr/>
            <p:nvPr/>
          </p:nvSpPr>
          <p:spPr>
            <a:xfrm>
              <a:off x="4748562" y="2584579"/>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p:cNvSpPr/>
            <p:nvPr/>
          </p:nvSpPr>
          <p:spPr>
            <a:xfrm>
              <a:off x="6201433" y="247322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p:cNvSpPr/>
            <p:nvPr/>
          </p:nvSpPr>
          <p:spPr>
            <a:xfrm>
              <a:off x="8145649" y="2312876"/>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Oval 60"/>
          <p:cNvSpPr/>
          <p:nvPr/>
        </p:nvSpPr>
        <p:spPr>
          <a:xfrm>
            <a:off x="5487511" y="4656482"/>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6904505" y="4545124"/>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8427246" y="4460712"/>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p:cNvSpPr/>
          <p:nvPr/>
        </p:nvSpPr>
        <p:spPr>
          <a:xfrm>
            <a:off x="4139724" y="4772902"/>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Left Brace 64"/>
          <p:cNvSpPr/>
          <p:nvPr/>
        </p:nvSpPr>
        <p:spPr>
          <a:xfrm rot="5400000">
            <a:off x="6085111" y="-274762"/>
            <a:ext cx="585015" cy="48434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those many points?</a:t>
            </a:r>
            <a:endParaRPr lang="en-GB" dirty="0"/>
          </a:p>
        </p:txBody>
      </p:sp>
      <p:sp>
        <p:nvSpPr>
          <p:cNvPr id="3" name="Content Placeholder 2"/>
          <p:cNvSpPr>
            <a:spLocks noGrp="1"/>
          </p:cNvSpPr>
          <p:nvPr>
            <p:ph idx="1"/>
          </p:nvPr>
        </p:nvSpPr>
        <p:spPr/>
        <p:txBody>
          <a:bodyPr>
            <a:normAutofit lnSpcReduction="10000"/>
          </a:bodyPr>
          <a:lstStyle/>
          <a:p>
            <a:r>
              <a:rPr lang="en-GB" dirty="0" smtClean="0"/>
              <a:t>For example, a 3000 word essay:</a:t>
            </a:r>
            <a:endParaRPr lang="en-GB" dirty="0" smtClean="0"/>
          </a:p>
          <a:p>
            <a:pPr lvl="1"/>
            <a:r>
              <a:rPr lang="en-GB" dirty="0" smtClean="0"/>
              <a:t>Introduction is 10-15% 	(450 words)</a:t>
            </a:r>
            <a:endParaRPr lang="en-GB" dirty="0" smtClean="0"/>
          </a:p>
          <a:p>
            <a:pPr lvl="1"/>
            <a:r>
              <a:rPr lang="en-GB" dirty="0" smtClean="0"/>
              <a:t>Conclusions  around 10% 	(300 words)</a:t>
            </a:r>
            <a:endParaRPr lang="en-GB" dirty="0" smtClean="0"/>
          </a:p>
          <a:p>
            <a:pPr lvl="1"/>
            <a:r>
              <a:rPr lang="en-GB" dirty="0" smtClean="0"/>
              <a:t>Discussion ~75% max	(2250 words)</a:t>
            </a:r>
            <a:endParaRPr lang="en-GB" dirty="0" smtClean="0"/>
          </a:p>
          <a:p>
            <a:r>
              <a:rPr lang="en-GB" dirty="0" smtClean="0"/>
              <a:t>How many points in 2250 words?</a:t>
            </a:r>
            <a:endParaRPr lang="en-GB" dirty="0" smtClean="0"/>
          </a:p>
          <a:p>
            <a:r>
              <a:rPr lang="en-GB" b="1" dirty="0" smtClean="0"/>
              <a:t>Level 6 </a:t>
            </a:r>
            <a:r>
              <a:rPr lang="en-GB" dirty="0" smtClean="0"/>
              <a:t>about </a:t>
            </a:r>
            <a:r>
              <a:rPr lang="en-GB" b="1" dirty="0" smtClean="0"/>
              <a:t>800 </a:t>
            </a:r>
            <a:r>
              <a:rPr lang="en-GB" b="1" dirty="0"/>
              <a:t>words </a:t>
            </a:r>
            <a:r>
              <a:rPr lang="en-GB" dirty="0"/>
              <a:t>per point</a:t>
            </a:r>
            <a:endParaRPr lang="en-GB" dirty="0"/>
          </a:p>
          <a:p>
            <a:pPr lvl="1"/>
            <a:r>
              <a:rPr lang="en-GB" dirty="0" smtClean="0"/>
              <a:t>2250 / 800 = 2.8 (Approx. 3 main points)</a:t>
            </a:r>
            <a:endParaRPr lang="en-GB" dirty="0" smtClean="0"/>
          </a:p>
          <a:p>
            <a:r>
              <a:rPr lang="en-GB" b="1" dirty="0" smtClean="0"/>
              <a:t>Masters</a:t>
            </a:r>
            <a:r>
              <a:rPr lang="en-GB" dirty="0" smtClean="0"/>
              <a:t> about </a:t>
            </a:r>
            <a:r>
              <a:rPr lang="en-GB" b="1" dirty="0" smtClean="0"/>
              <a:t>1000</a:t>
            </a:r>
            <a:r>
              <a:rPr lang="en-GB" dirty="0" smtClean="0"/>
              <a:t> </a:t>
            </a:r>
            <a:r>
              <a:rPr lang="en-GB" b="1" dirty="0"/>
              <a:t>words </a:t>
            </a:r>
            <a:r>
              <a:rPr lang="en-GB" dirty="0"/>
              <a:t>per point</a:t>
            </a:r>
            <a:endParaRPr lang="en-GB" dirty="0"/>
          </a:p>
          <a:p>
            <a:pPr lvl="1"/>
            <a:r>
              <a:rPr lang="en-GB" dirty="0" smtClean="0"/>
              <a:t>2250 </a:t>
            </a:r>
            <a:r>
              <a:rPr lang="en-GB" dirty="0"/>
              <a:t>/ </a:t>
            </a:r>
            <a:r>
              <a:rPr lang="en-GB" dirty="0" smtClean="0"/>
              <a:t>1000 </a:t>
            </a:r>
            <a:r>
              <a:rPr lang="en-GB" dirty="0"/>
              <a:t>= </a:t>
            </a:r>
            <a:r>
              <a:rPr lang="en-GB" dirty="0" smtClean="0"/>
              <a:t>2.3 </a:t>
            </a:r>
            <a:r>
              <a:rPr lang="en-GB" dirty="0"/>
              <a:t>(Approx. </a:t>
            </a:r>
            <a:r>
              <a:rPr lang="en-GB" dirty="0" smtClean="0"/>
              <a:t>2 </a:t>
            </a:r>
            <a:r>
              <a:rPr lang="en-GB" dirty="0"/>
              <a:t>main points)</a:t>
            </a:r>
            <a:endParaRPr lang="en-GB" dirty="0"/>
          </a:p>
          <a:p>
            <a:pPr lvl="1"/>
            <a:endParaRPr lang="en-GB" dirty="0" smtClean="0"/>
          </a:p>
          <a:p>
            <a:pPr lvl="1"/>
            <a:endParaRPr lang="en-GB" dirty="0"/>
          </a:p>
        </p:txBody>
      </p:sp>
      <p:sp>
        <p:nvSpPr>
          <p:cNvPr id="4" name="Rectangle 3"/>
          <p:cNvSpPr/>
          <p:nvPr/>
        </p:nvSpPr>
        <p:spPr>
          <a:xfrm>
            <a:off x="479376" y="3573016"/>
            <a:ext cx="8712968" cy="249812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Typical academic writing</a:t>
            </a:r>
            <a:endParaRPr lang="en-GB" dirty="0"/>
          </a:p>
        </p:txBody>
      </p:sp>
      <p:sp>
        <p:nvSpPr>
          <p:cNvPr id="3" name="Content Placeholder 2"/>
          <p:cNvSpPr>
            <a:spLocks noGrp="1"/>
          </p:cNvSpPr>
          <p:nvPr>
            <p:ph idx="1"/>
          </p:nvPr>
        </p:nvSpPr>
        <p:spPr/>
        <p:txBody>
          <a:bodyPr/>
          <a:lstStyle/>
          <a:p>
            <a:r>
              <a:rPr lang="en-GB" dirty="0" smtClean="0"/>
              <a:t>Each point in the discussion has:</a:t>
            </a:r>
            <a:endParaRPr lang="en-GB" dirty="0" smtClean="0"/>
          </a:p>
          <a:p>
            <a:pPr lvl="1"/>
            <a:r>
              <a:rPr lang="en-GB" dirty="0" smtClean="0"/>
              <a:t>Critical thinking</a:t>
            </a:r>
            <a:endParaRPr lang="en-GB" dirty="0" smtClean="0"/>
          </a:p>
          <a:p>
            <a:pPr lvl="1"/>
            <a:r>
              <a:rPr lang="en-GB" dirty="0" smtClean="0"/>
              <a:t>Points move logically</a:t>
            </a:r>
            <a:endParaRPr lang="en-GB" dirty="0" smtClean="0"/>
          </a:p>
          <a:p>
            <a:pPr lvl="1"/>
            <a:endParaRPr lang="en-GB" dirty="0"/>
          </a:p>
        </p:txBody>
      </p:sp>
      <p:cxnSp>
        <p:nvCxnSpPr>
          <p:cNvPr id="5" name="Straight Connector 4"/>
          <p:cNvCxnSpPr/>
          <p:nvPr/>
        </p:nvCxnSpPr>
        <p:spPr>
          <a:xfrm flipV="1">
            <a:off x="3016211" y="5089633"/>
            <a:ext cx="6506480" cy="504056"/>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018037" y="5471478"/>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4442057" y="5377665"/>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6219354" y="5226873"/>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7932019" y="508317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9325939" y="498162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2439922" y="4960260"/>
            <a:ext cx="1399229" cy="369332"/>
          </a:xfrm>
          <a:prstGeom prst="rect">
            <a:avLst/>
          </a:prstGeom>
          <a:noFill/>
        </p:spPr>
        <p:txBody>
          <a:bodyPr wrap="none" rtlCol="0">
            <a:spAutoFit/>
          </a:bodyPr>
          <a:lstStyle/>
          <a:p>
            <a:r>
              <a:rPr lang="en-GB" dirty="0"/>
              <a:t>Introduction</a:t>
            </a:r>
            <a:endParaRPr lang="en-GB" dirty="0"/>
          </a:p>
        </p:txBody>
      </p:sp>
      <p:sp>
        <p:nvSpPr>
          <p:cNvPr id="12" name="TextBox 11"/>
          <p:cNvSpPr txBox="1"/>
          <p:nvPr/>
        </p:nvSpPr>
        <p:spPr>
          <a:xfrm>
            <a:off x="8747823" y="4504277"/>
            <a:ext cx="1300356" cy="369332"/>
          </a:xfrm>
          <a:prstGeom prst="rect">
            <a:avLst/>
          </a:prstGeom>
          <a:noFill/>
        </p:spPr>
        <p:txBody>
          <a:bodyPr wrap="none" rtlCol="0">
            <a:spAutoFit/>
          </a:bodyPr>
          <a:lstStyle/>
          <a:p>
            <a:r>
              <a:rPr lang="en-GB" dirty="0"/>
              <a:t>Conclusions</a:t>
            </a:r>
            <a:endParaRPr lang="en-GB" dirty="0"/>
          </a:p>
        </p:txBody>
      </p:sp>
      <p:sp>
        <p:nvSpPr>
          <p:cNvPr id="13" name="TextBox 12"/>
          <p:cNvSpPr txBox="1"/>
          <p:nvPr/>
        </p:nvSpPr>
        <p:spPr>
          <a:xfrm>
            <a:off x="4172246" y="4873609"/>
            <a:ext cx="839974" cy="369332"/>
          </a:xfrm>
          <a:prstGeom prst="rect">
            <a:avLst/>
          </a:prstGeom>
          <a:noFill/>
        </p:spPr>
        <p:txBody>
          <a:bodyPr wrap="none" rtlCol="0">
            <a:spAutoFit/>
          </a:bodyPr>
          <a:lstStyle/>
          <a:p>
            <a:r>
              <a:rPr lang="en-GB" dirty="0"/>
              <a:t>Point 1</a:t>
            </a:r>
            <a:endParaRPr lang="en-GB" dirty="0"/>
          </a:p>
        </p:txBody>
      </p:sp>
      <p:sp>
        <p:nvSpPr>
          <p:cNvPr id="14" name="TextBox 13"/>
          <p:cNvSpPr txBox="1"/>
          <p:nvPr/>
        </p:nvSpPr>
        <p:spPr>
          <a:xfrm>
            <a:off x="5887119" y="4775150"/>
            <a:ext cx="839974" cy="369332"/>
          </a:xfrm>
          <a:prstGeom prst="rect">
            <a:avLst/>
          </a:prstGeom>
          <a:noFill/>
        </p:spPr>
        <p:txBody>
          <a:bodyPr wrap="none" rtlCol="0">
            <a:spAutoFit/>
          </a:bodyPr>
          <a:lstStyle/>
          <a:p>
            <a:r>
              <a:rPr lang="en-GB" dirty="0"/>
              <a:t>Point 2</a:t>
            </a:r>
            <a:endParaRPr lang="en-GB" dirty="0"/>
          </a:p>
        </p:txBody>
      </p:sp>
      <p:sp>
        <p:nvSpPr>
          <p:cNvPr id="15" name="TextBox 14"/>
          <p:cNvSpPr txBox="1"/>
          <p:nvPr/>
        </p:nvSpPr>
        <p:spPr>
          <a:xfrm>
            <a:off x="7626094" y="4661506"/>
            <a:ext cx="839974" cy="369332"/>
          </a:xfrm>
          <a:prstGeom prst="rect">
            <a:avLst/>
          </a:prstGeom>
          <a:noFill/>
        </p:spPr>
        <p:txBody>
          <a:bodyPr wrap="none" rtlCol="0">
            <a:spAutoFit/>
          </a:bodyPr>
          <a:lstStyle/>
          <a:p>
            <a:r>
              <a:rPr lang="en-GB" dirty="0"/>
              <a:t>Point 3</a:t>
            </a:r>
            <a:endParaRPr lang="en-GB" dirty="0"/>
          </a:p>
        </p:txBody>
      </p:sp>
      <p:sp>
        <p:nvSpPr>
          <p:cNvPr id="16" name="TextBox 15"/>
          <p:cNvSpPr txBox="1"/>
          <p:nvPr/>
        </p:nvSpPr>
        <p:spPr>
          <a:xfrm>
            <a:off x="5621348" y="3721481"/>
            <a:ext cx="1165704" cy="369332"/>
          </a:xfrm>
          <a:prstGeom prst="rect">
            <a:avLst/>
          </a:prstGeom>
          <a:noFill/>
        </p:spPr>
        <p:txBody>
          <a:bodyPr wrap="none" rtlCol="0">
            <a:spAutoFit/>
          </a:bodyPr>
          <a:lstStyle/>
          <a:p>
            <a:r>
              <a:rPr lang="en-GB" dirty="0"/>
              <a:t>Discussion</a:t>
            </a:r>
            <a:endParaRPr lang="en-GB" dirty="0"/>
          </a:p>
        </p:txBody>
      </p:sp>
      <p:sp>
        <p:nvSpPr>
          <p:cNvPr id="17" name="Left Brace 16"/>
          <p:cNvSpPr/>
          <p:nvPr/>
        </p:nvSpPr>
        <p:spPr>
          <a:xfrm rot="5400000">
            <a:off x="5902048" y="1961936"/>
            <a:ext cx="585015" cy="48434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03713" y="260648"/>
            <a:ext cx="5110673" cy="6264696"/>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 name="TextBox 4"/>
          <p:cNvSpPr txBox="1"/>
          <p:nvPr/>
        </p:nvSpPr>
        <p:spPr>
          <a:xfrm>
            <a:off x="3842909" y="332656"/>
            <a:ext cx="4464496" cy="6478697"/>
          </a:xfrm>
          <a:prstGeom prst="rect">
            <a:avLst/>
          </a:prstGeom>
          <a:noFill/>
        </p:spPr>
        <p:txBody>
          <a:bodyPr wrap="square" rtlCol="0">
            <a:spAutoFit/>
          </a:bodyPr>
          <a:lstStyle/>
          <a:p>
            <a:r>
              <a:rPr lang="en-GB" sz="1900" b="1" dirty="0"/>
              <a:t>Title</a:t>
            </a:r>
            <a:r>
              <a:rPr lang="en-GB" sz="1900" dirty="0"/>
              <a:t>: A typical example of academic writing</a:t>
            </a:r>
            <a:endParaRPr lang="en-GB" sz="1900" dirty="0"/>
          </a:p>
          <a:p>
            <a:endParaRPr lang="en-GB" sz="800" b="1" dirty="0"/>
          </a:p>
          <a:p>
            <a:r>
              <a:rPr lang="en-GB" sz="1900" b="1" dirty="0"/>
              <a:t>Introduction</a:t>
            </a:r>
            <a:endParaRPr lang="en-GB" sz="1900" b="1" dirty="0"/>
          </a:p>
          <a:p>
            <a:pPr marL="285750" indent="-285750">
              <a:buFont typeface="Arial" panose="020B0604020202020204" pitchFamily="34" charset="0"/>
              <a:buChar char="•"/>
            </a:pPr>
            <a:r>
              <a:rPr lang="en-GB" sz="1900" dirty="0"/>
              <a:t>First sentence relates to title and has a ‘hook’ to keep reader interested</a:t>
            </a:r>
            <a:r>
              <a:rPr lang="en-GB" sz="1900" dirty="0" smtClean="0"/>
              <a:t>.</a:t>
            </a:r>
            <a:endParaRPr lang="en-GB" sz="1900" dirty="0" smtClean="0"/>
          </a:p>
          <a:p>
            <a:pPr marL="285750" indent="-285750">
              <a:buFont typeface="Arial" panose="020B0604020202020204" pitchFamily="34" charset="0"/>
              <a:buChar char="•"/>
            </a:pPr>
            <a:r>
              <a:rPr lang="en-GB" sz="1900" dirty="0" smtClean="0"/>
              <a:t>Background</a:t>
            </a:r>
            <a:endParaRPr lang="en-GB" sz="1900" dirty="0"/>
          </a:p>
          <a:p>
            <a:pPr marL="285750" indent="-285750">
              <a:buFont typeface="Arial" panose="020B0604020202020204" pitchFamily="34" charset="0"/>
              <a:buChar char="•"/>
            </a:pPr>
            <a:r>
              <a:rPr lang="en-GB" sz="1900" dirty="0"/>
              <a:t>Say what points will be discussed.</a:t>
            </a:r>
            <a:endParaRPr lang="en-GB" sz="1900" dirty="0"/>
          </a:p>
          <a:p>
            <a:pPr marL="285750" indent="-285750">
              <a:buFont typeface="Arial" panose="020B0604020202020204" pitchFamily="34" charset="0"/>
              <a:buChar char="•"/>
            </a:pPr>
            <a:r>
              <a:rPr lang="en-GB" sz="1900" dirty="0"/>
              <a:t>Predominantly future tense. E.g. ‘The following </a:t>
            </a:r>
            <a:r>
              <a:rPr lang="en-GB" sz="1900" b="1" dirty="0"/>
              <a:t>will</a:t>
            </a:r>
            <a:r>
              <a:rPr lang="en-GB" sz="1900" dirty="0"/>
              <a:t> be discussed…’</a:t>
            </a:r>
            <a:endParaRPr lang="en-GB" sz="1900" dirty="0"/>
          </a:p>
          <a:p>
            <a:pPr marL="285750" indent="-285750">
              <a:buFont typeface="Arial" panose="020B0604020202020204" pitchFamily="34" charset="0"/>
              <a:buChar char="•"/>
            </a:pPr>
            <a:endParaRPr lang="en-GB" sz="900" dirty="0"/>
          </a:p>
          <a:p>
            <a:r>
              <a:rPr lang="en-GB" sz="1900" b="1" dirty="0"/>
              <a:t>Discussion</a:t>
            </a:r>
            <a:endParaRPr lang="en-GB" sz="1900" b="1" dirty="0"/>
          </a:p>
          <a:p>
            <a:pPr marL="285750" indent="-285750">
              <a:buFont typeface="Arial" panose="020B0604020202020204" pitchFamily="34" charset="0"/>
              <a:buChar char="•"/>
            </a:pPr>
            <a:r>
              <a:rPr lang="en-GB" sz="1900" dirty="0"/>
              <a:t>Discuss those points in the same order…</a:t>
            </a:r>
            <a:endParaRPr lang="en-GB" sz="1900" dirty="0"/>
          </a:p>
          <a:p>
            <a:pPr marL="285750" indent="-285750">
              <a:buFont typeface="Arial" panose="020B0604020202020204" pitchFamily="34" charset="0"/>
              <a:buChar char="•"/>
            </a:pPr>
            <a:r>
              <a:rPr lang="en-GB" sz="1900" b="1" dirty="0"/>
              <a:t>Point 1 </a:t>
            </a:r>
            <a:r>
              <a:rPr lang="en-GB" sz="1900" dirty="0"/>
              <a:t>– Describe, analyse &amp; evaluate.</a:t>
            </a:r>
            <a:endParaRPr lang="en-GB" sz="1900" dirty="0"/>
          </a:p>
          <a:p>
            <a:pPr marL="285750" indent="-285750">
              <a:buFont typeface="Arial" panose="020B0604020202020204" pitchFamily="34" charset="0"/>
              <a:buChar char="•"/>
            </a:pPr>
            <a:r>
              <a:rPr lang="en-GB" sz="1900" b="1" dirty="0"/>
              <a:t>Point 2 </a:t>
            </a:r>
            <a:r>
              <a:rPr lang="en-GB" sz="1900" dirty="0"/>
              <a:t>– Describe, analyse &amp; evaluate.</a:t>
            </a:r>
            <a:endParaRPr lang="en-GB" sz="1900" dirty="0"/>
          </a:p>
          <a:p>
            <a:pPr marL="285750" indent="-285750">
              <a:buFont typeface="Arial" panose="020B0604020202020204" pitchFamily="34" charset="0"/>
              <a:buChar char="•"/>
            </a:pPr>
            <a:r>
              <a:rPr lang="en-GB" sz="1900" b="1" dirty="0"/>
              <a:t>Cont.    </a:t>
            </a:r>
            <a:r>
              <a:rPr lang="en-GB" sz="1900" dirty="0"/>
              <a:t>– Describe, analyse &amp; evaluate.</a:t>
            </a:r>
            <a:endParaRPr lang="en-GB" sz="1900" dirty="0"/>
          </a:p>
          <a:p>
            <a:pPr marL="285750" indent="-285750">
              <a:buFont typeface="Arial" panose="020B0604020202020204" pitchFamily="34" charset="0"/>
              <a:buChar char="•"/>
            </a:pPr>
            <a:r>
              <a:rPr lang="en-GB" sz="1900" dirty="0"/>
              <a:t>Ensure logical flow of ideas</a:t>
            </a:r>
            <a:endParaRPr lang="en-GB" sz="1900" dirty="0"/>
          </a:p>
          <a:p>
            <a:pPr marL="285750" indent="-285750">
              <a:buFont typeface="Arial" panose="020B0604020202020204" pitchFamily="34" charset="0"/>
              <a:buChar char="•"/>
            </a:pPr>
            <a:endParaRPr lang="en-GB" sz="1000" dirty="0"/>
          </a:p>
          <a:p>
            <a:r>
              <a:rPr lang="en-GB" sz="1900" b="1" dirty="0"/>
              <a:t>Conclusions</a:t>
            </a:r>
            <a:endParaRPr lang="en-GB" sz="1900" b="1" dirty="0"/>
          </a:p>
          <a:p>
            <a:pPr marL="285750" indent="-285750">
              <a:buFont typeface="Arial" panose="020B0604020202020204" pitchFamily="34" charset="0"/>
              <a:buChar char="•"/>
            </a:pPr>
            <a:r>
              <a:rPr lang="en-GB" sz="1900" dirty="0"/>
              <a:t>Are a summary of the evaluations!</a:t>
            </a:r>
            <a:endParaRPr lang="en-GB" sz="1900" dirty="0"/>
          </a:p>
          <a:p>
            <a:pPr marL="285750" indent="-285750">
              <a:buFont typeface="Arial" panose="020B0604020202020204" pitchFamily="34" charset="0"/>
              <a:buChar char="•"/>
            </a:pPr>
            <a:r>
              <a:rPr lang="en-GB" sz="1900" dirty="0"/>
              <a:t>Don’t add anything new.</a:t>
            </a:r>
            <a:endParaRPr lang="en-GB" sz="1900" dirty="0"/>
          </a:p>
          <a:p>
            <a:pPr marL="285750" indent="-285750">
              <a:buFont typeface="Arial" panose="020B0604020202020204" pitchFamily="34" charset="0"/>
              <a:buChar char="•"/>
            </a:pPr>
            <a:r>
              <a:rPr lang="en-GB" sz="1900" dirty="0"/>
              <a:t>Write mainly in past tense. E.g. ‘It </a:t>
            </a:r>
            <a:r>
              <a:rPr lang="en-GB" sz="1900" b="1" dirty="0"/>
              <a:t>was</a:t>
            </a:r>
            <a:r>
              <a:rPr lang="en-GB" sz="1900" dirty="0"/>
              <a:t> found’.</a:t>
            </a:r>
            <a:endParaRPr lang="en-GB" sz="1900" dirty="0"/>
          </a:p>
          <a:p>
            <a:pPr marL="285750" indent="-285750">
              <a:buFont typeface="Arial" panose="020B0604020202020204" pitchFamily="34" charset="0"/>
              <a:buChar char="•"/>
            </a:pP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rcRect l="-1" t="6515" r="-99" b="8925"/>
          <a:stretch>
            <a:fillRect/>
          </a:stretch>
        </p:blipFill>
        <p:spPr>
          <a:xfrm>
            <a:off x="0" y="0"/>
            <a:ext cx="12204000" cy="6876000"/>
          </a:xfrm>
          <a:prstGeom prst="rect">
            <a:avLst/>
          </a:prstGeom>
        </p:spPr>
      </p:pic>
      <p:sp>
        <p:nvSpPr>
          <p:cNvPr id="2" name="Title 1"/>
          <p:cNvSpPr>
            <a:spLocks noGrp="1"/>
          </p:cNvSpPr>
          <p:nvPr>
            <p:ph type="title"/>
          </p:nvPr>
        </p:nvSpPr>
        <p:spPr/>
        <p:txBody>
          <a:bodyPr/>
          <a:lstStyle/>
          <a:p>
            <a:r>
              <a:rPr lang="en-GB" dirty="0" smtClean="0"/>
              <a:t>Deconstructing report writing</a:t>
            </a:r>
            <a:endParaRPr lang="en-GB" dirty="0"/>
          </a:p>
        </p:txBody>
      </p:sp>
      <p:sp>
        <p:nvSpPr>
          <p:cNvPr id="3" name="Content Placeholder 2"/>
          <p:cNvSpPr>
            <a:spLocks noGrp="1"/>
          </p:cNvSpPr>
          <p:nvPr>
            <p:ph idx="1"/>
          </p:nvPr>
        </p:nvSpPr>
        <p:spPr/>
        <p:txBody>
          <a:bodyPr>
            <a:normAutofit lnSpcReduction="10000"/>
          </a:bodyPr>
          <a:lstStyle/>
          <a:p>
            <a:r>
              <a:rPr lang="en-GB" dirty="0" smtClean="0"/>
              <a:t>Academic/report writing is writing…</a:t>
            </a:r>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r>
              <a:rPr lang="en-GB" dirty="0" smtClean="0"/>
              <a:t>…With a few additional rules</a:t>
            </a:r>
            <a:endParaRPr lang="en-GB" dirty="0" smtClean="0"/>
          </a:p>
          <a:p>
            <a:pPr marL="457200" lvl="1" indent="0">
              <a:buNone/>
            </a:pPr>
            <a:endParaRPr lang="en-GB" dirty="0" smtClean="0"/>
          </a:p>
          <a:p>
            <a:pPr marL="0" indent="0">
              <a:buNone/>
            </a:pPr>
            <a:endParaRPr lang="en-GB" dirty="0" smtClean="0"/>
          </a:p>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Differences between</a:t>
            </a:r>
            <a:br>
              <a:rPr lang="en-GB" dirty="0" smtClean="0"/>
            </a:br>
            <a:r>
              <a:rPr lang="en-GB" dirty="0" smtClean="0"/>
              <a:t> reports and essays</a:t>
            </a:r>
            <a:endParaRPr lang="en-GB" dirty="0"/>
          </a:p>
        </p:txBody>
      </p:sp>
      <p:graphicFrame>
        <p:nvGraphicFramePr>
          <p:cNvPr id="4" name="Content Placeholder 3"/>
          <p:cNvGraphicFramePr>
            <a:graphicFrameLocks noGrp="1"/>
          </p:cNvGraphicFramePr>
          <p:nvPr>
            <p:ph idx="1"/>
          </p:nvPr>
        </p:nvGraphicFramePr>
        <p:xfrm>
          <a:off x="1981200" y="1844824"/>
          <a:ext cx="8229600" cy="3604260"/>
        </p:xfrm>
        <a:graphic>
          <a:graphicData uri="http://schemas.openxmlformats.org/drawingml/2006/table">
            <a:tbl>
              <a:tblPr/>
              <a:tblGrid>
                <a:gridCol w="4114800"/>
                <a:gridCol w="4114800"/>
              </a:tblGrid>
              <a:tr h="0">
                <a:tc>
                  <a:txBody>
                    <a:bodyPr/>
                    <a:lstStyle/>
                    <a:p>
                      <a:pPr fontAlgn="t"/>
                      <a:r>
                        <a:rPr lang="en-GB" sz="2400" b="1" dirty="0">
                          <a:effectLst/>
                        </a:rPr>
                        <a:t>Reports </a:t>
                      </a:r>
                      <a:r>
                        <a:rPr lang="en-GB" sz="2400" b="1" dirty="0" smtClean="0">
                          <a:effectLst/>
                        </a:rPr>
                        <a:t>are:</a:t>
                      </a:r>
                      <a:endParaRPr lang="en-GB" sz="2400" b="1" dirty="0">
                        <a:effectLst/>
                      </a:endParaRPr>
                    </a:p>
                  </a:txBody>
                  <a:tcPr marL="47625" marR="47625" marT="47625" marB="47625">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solidFill>
                      <a:srgbClr val="F0F0F0"/>
                    </a:solidFill>
                  </a:tcPr>
                </a:tc>
                <a:tc>
                  <a:txBody>
                    <a:bodyPr/>
                    <a:lstStyle/>
                    <a:p>
                      <a:pPr fontAlgn="t"/>
                      <a:r>
                        <a:rPr lang="en-GB" sz="2400" b="1" dirty="0">
                          <a:effectLst/>
                        </a:rPr>
                        <a:t>Essays </a:t>
                      </a:r>
                      <a:r>
                        <a:rPr lang="en-GB" sz="2400" b="1" dirty="0" smtClean="0">
                          <a:effectLst/>
                        </a:rPr>
                        <a:t>are:</a:t>
                      </a:r>
                      <a:endParaRPr lang="en-GB" sz="2400" b="1" dirty="0">
                        <a:effectLst/>
                      </a:endParaRPr>
                    </a:p>
                  </a:txBody>
                  <a:tcPr marL="47625" marR="47625" marT="47625" marB="47625">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solidFill>
                      <a:srgbClr val="F0F0F0"/>
                    </a:solidFill>
                  </a:tcPr>
                </a:tc>
              </a:tr>
              <a:tr h="0">
                <a:tc>
                  <a:txBody>
                    <a:bodyPr/>
                    <a:lstStyle/>
                    <a:p>
                      <a:pPr marL="285750" indent="-285750" fontAlgn="t">
                        <a:buFont typeface="Arial" panose="020B0604020202020204" pitchFamily="34" charset="0"/>
                        <a:buChar char="•"/>
                      </a:pPr>
                      <a:r>
                        <a:rPr lang="en-GB" sz="2000" dirty="0" smtClean="0">
                          <a:effectLst/>
                        </a:rPr>
                        <a:t>Formally </a:t>
                      </a:r>
                      <a:r>
                        <a:rPr lang="en-GB" sz="2000" dirty="0">
                          <a:effectLst/>
                        </a:rPr>
                        <a:t>structured</a:t>
                      </a:r>
                      <a:endParaRPr lang="en-GB" sz="2000" dirty="0">
                        <a:effectLst/>
                      </a:endParaRPr>
                    </a:p>
                    <a:p>
                      <a:pPr marL="285750" indent="-285750" fontAlgn="t">
                        <a:buFont typeface="Arial" panose="020B0604020202020204" pitchFamily="34" charset="0"/>
                        <a:buChar char="•"/>
                      </a:pPr>
                      <a:r>
                        <a:rPr lang="en-GB" sz="2000" dirty="0" smtClean="0">
                          <a:effectLst/>
                        </a:rPr>
                        <a:t>Informative </a:t>
                      </a:r>
                      <a:r>
                        <a:rPr lang="en-GB" sz="2000" dirty="0">
                          <a:effectLst/>
                        </a:rPr>
                        <a:t>and fact-based</a:t>
                      </a:r>
                      <a:endParaRPr lang="en-GB" sz="2000" dirty="0">
                        <a:effectLst/>
                      </a:endParaRPr>
                    </a:p>
                    <a:p>
                      <a:pPr marL="285750" indent="-285750" fontAlgn="t">
                        <a:buFont typeface="Arial" panose="020B0604020202020204" pitchFamily="34" charset="0"/>
                        <a:buChar char="•"/>
                      </a:pPr>
                      <a:r>
                        <a:rPr lang="en-GB" sz="2000" dirty="0" smtClean="0">
                          <a:effectLst/>
                        </a:rPr>
                        <a:t>Written </a:t>
                      </a:r>
                      <a:r>
                        <a:rPr lang="en-GB" sz="2000" dirty="0">
                          <a:effectLst/>
                        </a:rPr>
                        <a:t>with a specific purpose and </a:t>
                      </a:r>
                      <a:r>
                        <a:rPr lang="en-GB" sz="2000" dirty="0" smtClean="0">
                          <a:effectLst/>
                        </a:rPr>
                        <a:t>reader </a:t>
                      </a:r>
                      <a:r>
                        <a:rPr lang="en-GB" sz="2000" dirty="0">
                          <a:effectLst/>
                        </a:rPr>
                        <a:t>in mind</a:t>
                      </a:r>
                      <a:endParaRPr lang="en-GB" sz="2000" dirty="0">
                        <a:effectLst/>
                      </a:endParaRPr>
                    </a:p>
                    <a:p>
                      <a:pPr marL="285750" indent="-285750" fontAlgn="t">
                        <a:buFont typeface="Arial" panose="020B0604020202020204" pitchFamily="34" charset="0"/>
                        <a:buChar char="•"/>
                      </a:pPr>
                      <a:r>
                        <a:rPr lang="en-GB" sz="2000" dirty="0">
                          <a:effectLst/>
                        </a:rPr>
                        <a:t>Written in a style appropriate to each section</a:t>
                      </a:r>
                      <a:endParaRPr lang="en-GB" sz="2000" dirty="0">
                        <a:effectLst/>
                      </a:endParaRPr>
                    </a:p>
                    <a:p>
                      <a:pPr marL="285750" indent="-285750" fontAlgn="t">
                        <a:buFont typeface="Arial" panose="020B0604020202020204" pitchFamily="34" charset="0"/>
                        <a:buChar char="•"/>
                      </a:pPr>
                      <a:r>
                        <a:rPr lang="en-GB" sz="2000" dirty="0">
                          <a:effectLst/>
                        </a:rPr>
                        <a:t>Always include section headings</a:t>
                      </a:r>
                      <a:endParaRPr lang="en-GB" sz="2000" dirty="0">
                        <a:effectLst/>
                      </a:endParaRPr>
                    </a:p>
                    <a:p>
                      <a:pPr marL="285750" indent="-285750" fontAlgn="t">
                        <a:buFont typeface="Arial" panose="020B0604020202020204" pitchFamily="34" charset="0"/>
                        <a:buChar char="•"/>
                      </a:pPr>
                      <a:r>
                        <a:rPr lang="en-GB" sz="2000" dirty="0">
                          <a:effectLst/>
                        </a:rPr>
                        <a:t>Sometimes use bullet points</a:t>
                      </a:r>
                      <a:endParaRPr lang="en-GB" sz="2000" dirty="0">
                        <a:effectLst/>
                      </a:endParaRPr>
                    </a:p>
                    <a:p>
                      <a:pPr marL="285750" indent="-285750" fontAlgn="t">
                        <a:buFont typeface="Arial" panose="020B0604020202020204" pitchFamily="34" charset="0"/>
                        <a:buChar char="•"/>
                      </a:pPr>
                      <a:r>
                        <a:rPr lang="en-GB" sz="2000" dirty="0">
                          <a:effectLst/>
                        </a:rPr>
                        <a:t>Often include tables or graphs</a:t>
                      </a:r>
                      <a:endParaRPr lang="en-GB" sz="2000" dirty="0">
                        <a:effectLst/>
                      </a:endParaRPr>
                    </a:p>
                    <a:p>
                      <a:pPr marL="285750" indent="-285750" fontAlgn="t">
                        <a:buFont typeface="Arial" panose="020B0604020202020204" pitchFamily="34" charset="0"/>
                        <a:buChar char="•"/>
                      </a:pPr>
                      <a:r>
                        <a:rPr lang="en-GB" sz="2000" dirty="0">
                          <a:effectLst/>
                        </a:rPr>
                        <a:t>Offer recommendations for action</a:t>
                      </a:r>
                      <a:endParaRPr lang="en-GB" sz="2000" dirty="0">
                        <a:effectLst/>
                      </a:endParaRPr>
                    </a:p>
                  </a:txBody>
                  <a:tcPr marL="47625" marR="47625" marT="47625" marB="47625">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solidFill>
                      <a:srgbClr val="F0F0F0"/>
                    </a:solidFill>
                  </a:tcPr>
                </a:tc>
                <a:tc>
                  <a:txBody>
                    <a:bodyPr/>
                    <a:lstStyle/>
                    <a:p>
                      <a:pPr marL="285750" indent="-285750" fontAlgn="t">
                        <a:buFont typeface="Arial" panose="020B0604020202020204" pitchFamily="34" charset="0"/>
                        <a:buChar char="•"/>
                      </a:pPr>
                      <a:r>
                        <a:rPr lang="en-GB" sz="2000" dirty="0">
                          <a:effectLst/>
                        </a:rPr>
                        <a:t>Semi-structured</a:t>
                      </a:r>
                      <a:endParaRPr lang="en-GB" sz="2000" dirty="0">
                        <a:effectLst/>
                      </a:endParaRPr>
                    </a:p>
                    <a:p>
                      <a:pPr marL="285750" indent="-285750" fontAlgn="t">
                        <a:buFont typeface="Arial" panose="020B0604020202020204" pitchFamily="34" charset="0"/>
                        <a:buChar char="•"/>
                      </a:pPr>
                      <a:r>
                        <a:rPr lang="en-GB" sz="2000" dirty="0">
                          <a:effectLst/>
                        </a:rPr>
                        <a:t>Argumentative and idea-based</a:t>
                      </a:r>
                      <a:endParaRPr lang="en-GB" sz="2000" dirty="0">
                        <a:effectLst/>
                      </a:endParaRPr>
                    </a:p>
                    <a:p>
                      <a:pPr marL="285750" indent="-285750" fontAlgn="t">
                        <a:buFont typeface="Arial" panose="020B0604020202020204" pitchFamily="34" charset="0"/>
                        <a:buChar char="•"/>
                      </a:pPr>
                      <a:r>
                        <a:rPr lang="en-GB" sz="2000" dirty="0">
                          <a:effectLst/>
                        </a:rPr>
                        <a:t>Not written with a specific reader in mind</a:t>
                      </a:r>
                      <a:endParaRPr lang="en-GB" sz="2000" dirty="0">
                        <a:effectLst/>
                      </a:endParaRPr>
                    </a:p>
                    <a:p>
                      <a:pPr marL="285750" indent="-285750" fontAlgn="t">
                        <a:buFont typeface="Arial" panose="020B0604020202020204" pitchFamily="34" charset="0"/>
                        <a:buChar char="•"/>
                      </a:pPr>
                      <a:r>
                        <a:rPr lang="en-GB" sz="2000" dirty="0">
                          <a:effectLst/>
                        </a:rPr>
                        <a:t>Written in single narrative style throughout</a:t>
                      </a:r>
                      <a:endParaRPr lang="en-GB" sz="2000" dirty="0">
                        <a:effectLst/>
                      </a:endParaRPr>
                    </a:p>
                    <a:p>
                      <a:pPr marL="285750" indent="-285750" fontAlgn="t">
                        <a:buFont typeface="Arial" panose="020B0604020202020204" pitchFamily="34" charset="0"/>
                        <a:buChar char="•"/>
                      </a:pPr>
                      <a:r>
                        <a:rPr lang="en-GB" sz="2000" dirty="0">
                          <a:effectLst/>
                        </a:rPr>
                        <a:t>Usually do not include sub-headings</a:t>
                      </a:r>
                      <a:endParaRPr lang="en-GB" sz="2000" dirty="0">
                        <a:effectLst/>
                      </a:endParaRPr>
                    </a:p>
                    <a:p>
                      <a:pPr marL="285750" indent="-285750" fontAlgn="t">
                        <a:buFont typeface="Arial" panose="020B0604020202020204" pitchFamily="34" charset="0"/>
                        <a:buChar char="•"/>
                      </a:pPr>
                      <a:r>
                        <a:rPr lang="en-GB" sz="2000" dirty="0">
                          <a:effectLst/>
                        </a:rPr>
                        <a:t>Usually do not include bullet points</a:t>
                      </a:r>
                      <a:endParaRPr lang="en-GB" sz="2000" dirty="0">
                        <a:effectLst/>
                      </a:endParaRPr>
                    </a:p>
                    <a:p>
                      <a:pPr marL="285750" indent="-285750" fontAlgn="t">
                        <a:buFont typeface="Arial" panose="020B0604020202020204" pitchFamily="34" charset="0"/>
                        <a:buChar char="•"/>
                      </a:pPr>
                      <a:r>
                        <a:rPr lang="en-GB" sz="2000" dirty="0">
                          <a:effectLst/>
                        </a:rPr>
                        <a:t>Rarely include tables or graphs</a:t>
                      </a:r>
                      <a:endParaRPr lang="en-GB" sz="2000" dirty="0">
                        <a:effectLst/>
                      </a:endParaRPr>
                    </a:p>
                    <a:p>
                      <a:pPr marL="285750" indent="-285750" fontAlgn="t">
                        <a:buFont typeface="Arial" panose="020B0604020202020204" pitchFamily="34" charset="0"/>
                        <a:buChar char="•"/>
                      </a:pPr>
                      <a:r>
                        <a:rPr lang="en-GB" sz="2000" dirty="0">
                          <a:effectLst/>
                        </a:rPr>
                        <a:t>Offer conclusions about a question</a:t>
                      </a:r>
                      <a:endParaRPr lang="en-GB" sz="2000" dirty="0">
                        <a:effectLst/>
                      </a:endParaRPr>
                    </a:p>
                  </a:txBody>
                  <a:tcPr marL="47625" marR="47625" marT="47625" marB="47625">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solidFill>
                      <a:srgbClr val="F0F0F0"/>
                    </a:solidFill>
                  </a:tcPr>
                </a:tc>
              </a:tr>
            </a:tbl>
          </a:graphicData>
        </a:graphic>
      </p:graphicFrame>
      <p:sp>
        <p:nvSpPr>
          <p:cNvPr id="5" name="Rectangle 4"/>
          <p:cNvSpPr/>
          <p:nvPr/>
        </p:nvSpPr>
        <p:spPr>
          <a:xfrm>
            <a:off x="335360" y="5589240"/>
            <a:ext cx="10081119" cy="923330"/>
          </a:xfrm>
          <a:prstGeom prst="rect">
            <a:avLst/>
          </a:prstGeom>
        </p:spPr>
        <p:txBody>
          <a:bodyPr wrap="square">
            <a:spAutoFit/>
          </a:bodyPr>
          <a:lstStyle/>
          <a:p>
            <a:r>
              <a:rPr lang="en-GB" dirty="0" err="1"/>
              <a:t>Learnhigher</a:t>
            </a:r>
            <a:r>
              <a:rPr lang="en-GB" dirty="0"/>
              <a:t> (2012) What’s The Different Between Reports And Essays? </a:t>
            </a:r>
            <a:r>
              <a:rPr lang="en-GB" dirty="0">
                <a:hlinkClick r:id="rId1"/>
              </a:rPr>
              <a:t>http://www.learnhigher.ac.uk/writing-for-university/report-writing/whats-the-different-between-reports-and-essays/</a:t>
            </a:r>
            <a:r>
              <a:rPr lang="en-GB" dirty="0"/>
              <a:t> (Accessed: </a:t>
            </a:r>
            <a:r>
              <a:rPr lang="en-GB" dirty="0" smtClean="0"/>
              <a:t>08/02/2018)</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Learning Development</a:t>
            </a:r>
            <a:br>
              <a:rPr lang="en-GB" dirty="0" smtClean="0"/>
            </a:br>
            <a:r>
              <a:rPr lang="en-GB" dirty="0" smtClean="0"/>
              <a:t>can help with:</a:t>
            </a:r>
            <a:endParaRPr lang="en-GB" dirty="0"/>
          </a:p>
        </p:txBody>
      </p:sp>
      <p:sp>
        <p:nvSpPr>
          <p:cNvPr id="3" name="Content Placeholder 2"/>
          <p:cNvSpPr>
            <a:spLocks noGrp="1"/>
          </p:cNvSpPr>
          <p:nvPr>
            <p:ph idx="1"/>
          </p:nvPr>
        </p:nvSpPr>
        <p:spPr>
          <a:xfrm>
            <a:off x="1981200" y="1600201"/>
            <a:ext cx="5410944" cy="4525963"/>
          </a:xfrm>
        </p:spPr>
        <p:txBody>
          <a:bodyPr>
            <a:normAutofit lnSpcReduction="10000"/>
          </a:bodyPr>
          <a:lstStyle/>
          <a:p>
            <a:r>
              <a:rPr lang="en-GB" dirty="0"/>
              <a:t>writing and </a:t>
            </a:r>
            <a:r>
              <a:rPr lang="en-GB" dirty="0" smtClean="0"/>
              <a:t>presenting</a:t>
            </a:r>
            <a:endParaRPr lang="en-GB" dirty="0"/>
          </a:p>
          <a:p>
            <a:r>
              <a:rPr lang="en-GB" dirty="0" smtClean="0"/>
              <a:t>developing thinking</a:t>
            </a:r>
            <a:endParaRPr lang="en-GB" dirty="0"/>
          </a:p>
          <a:p>
            <a:r>
              <a:rPr lang="en-GB" dirty="0" smtClean="0"/>
              <a:t>using </a:t>
            </a:r>
            <a:r>
              <a:rPr lang="en-GB" dirty="0"/>
              <a:t>literature critically</a:t>
            </a:r>
            <a:endParaRPr lang="en-GB" dirty="0"/>
          </a:p>
          <a:p>
            <a:r>
              <a:rPr lang="en-GB" dirty="0" smtClean="0"/>
              <a:t>managing </a:t>
            </a:r>
            <a:r>
              <a:rPr lang="en-GB" dirty="0"/>
              <a:t>projects</a:t>
            </a:r>
            <a:endParaRPr lang="en-GB" dirty="0"/>
          </a:p>
          <a:p>
            <a:r>
              <a:rPr lang="en-GB" dirty="0" smtClean="0"/>
              <a:t>articulating </a:t>
            </a:r>
            <a:r>
              <a:rPr lang="en-GB" dirty="0"/>
              <a:t>knowledge</a:t>
            </a:r>
            <a:endParaRPr lang="en-GB" dirty="0"/>
          </a:p>
          <a:p>
            <a:r>
              <a:rPr lang="en-GB" dirty="0" smtClean="0"/>
              <a:t>communicating ideas</a:t>
            </a:r>
            <a:endParaRPr lang="en-GB" dirty="0"/>
          </a:p>
          <a:p>
            <a:r>
              <a:rPr lang="en-GB" dirty="0" smtClean="0"/>
              <a:t>preparing </a:t>
            </a:r>
            <a:r>
              <a:rPr lang="en-GB" dirty="0"/>
              <a:t>for exams and </a:t>
            </a:r>
            <a:r>
              <a:rPr lang="en-GB" dirty="0" smtClean="0"/>
              <a:t>assessment</a:t>
            </a:r>
            <a:endParaRPr lang="en-GB" dirty="0"/>
          </a:p>
        </p:txBody>
      </p:sp>
      <p:pic>
        <p:nvPicPr>
          <p:cNvPr id="1026" name="Picture 2" descr="C:\Users\jtruscott\Downloads\4713224022_afcfa79293_z.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62128" y="1734716"/>
            <a:ext cx="2594313" cy="38884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30336" r="24116"/>
          <a:stretch>
            <a:fillRect/>
          </a:stretch>
        </p:blipFill>
        <p:spPr>
          <a:xfrm>
            <a:off x="7462127" y="1734716"/>
            <a:ext cx="2655142" cy="388843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Third </a:t>
            </a:r>
            <a:r>
              <a:rPr lang="en-GB" dirty="0" smtClean="0"/>
              <a:t>person or</a:t>
            </a:r>
            <a:br>
              <a:rPr lang="en-GB" dirty="0" smtClean="0"/>
            </a:br>
            <a:r>
              <a:rPr lang="en-GB" dirty="0" smtClean="0"/>
              <a:t>First Person</a:t>
            </a:r>
            <a:endParaRPr lang="en-GB" dirty="0"/>
          </a:p>
        </p:txBody>
      </p:sp>
      <p:sp>
        <p:nvSpPr>
          <p:cNvPr id="5" name="Subtitle 4"/>
          <p:cNvSpPr>
            <a:spLocks noGrp="1"/>
          </p:cNvSpPr>
          <p:nvPr>
            <p:ph type="subTitle" idx="1"/>
          </p:nvPr>
        </p:nvSpPr>
        <p:spPr/>
        <p:txBody>
          <a:bodyPr/>
          <a:lstStyle/>
          <a:p>
            <a:r>
              <a:rPr lang="en-GB" dirty="0" smtClean="0"/>
              <a:t>Are you familiar</a:t>
            </a:r>
            <a:r>
              <a:rPr lang="en-GB" dirty="0" smtClean="0"/>
              <a:t>?</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What is required for the assignment?</a:t>
            </a:r>
            <a:endParaRPr lang="en-GB" dirty="0"/>
          </a:p>
        </p:txBody>
      </p:sp>
      <p:sp>
        <p:nvSpPr>
          <p:cNvPr id="5" name="Subtitle 4"/>
          <p:cNvSpPr>
            <a:spLocks noGrp="1"/>
          </p:cNvSpPr>
          <p:nvPr>
            <p:ph type="subTitle" idx="1"/>
          </p:nvPr>
        </p:nvSpPr>
        <p:spPr/>
        <p:txBody>
          <a:bodyPr/>
          <a:lstStyle/>
          <a:p>
            <a:r>
              <a:rPr lang="en-GB" dirty="0" smtClean="0"/>
              <a:t>Project handbook!</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a:t>
            </a:r>
            <a:r>
              <a:rPr lang="en-GB" dirty="0" smtClean="0"/>
              <a:t>nderstanding the brief </a:t>
            </a:r>
            <a:br>
              <a:rPr lang="en-GB" dirty="0" smtClean="0"/>
            </a:br>
            <a:r>
              <a:rPr lang="en-GB" dirty="0" smtClean="0"/>
              <a:t>or creating a title</a:t>
            </a:r>
            <a:endParaRPr lang="en-GB" dirty="0"/>
          </a:p>
        </p:txBody>
      </p:sp>
      <p:sp>
        <p:nvSpPr>
          <p:cNvPr id="3" name="Content Placeholder 2"/>
          <p:cNvSpPr>
            <a:spLocks noGrp="1"/>
          </p:cNvSpPr>
          <p:nvPr>
            <p:ph idx="1"/>
          </p:nvPr>
        </p:nvSpPr>
        <p:spPr/>
        <p:txBody>
          <a:bodyPr>
            <a:normAutofit fontScale="92500" lnSpcReduction="20000"/>
          </a:bodyPr>
          <a:lstStyle/>
          <a:p>
            <a:r>
              <a:rPr lang="en-GB" u="sng" dirty="0" smtClean="0">
                <a:solidFill>
                  <a:srgbClr val="00B050"/>
                </a:solidFill>
              </a:rPr>
              <a:t>Analyse</a:t>
            </a:r>
            <a:r>
              <a:rPr lang="en-GB" dirty="0" smtClean="0"/>
              <a:t> </a:t>
            </a:r>
            <a:r>
              <a:rPr lang="en-GB" u="sng" dirty="0" smtClean="0">
                <a:solidFill>
                  <a:srgbClr val="0070C0"/>
                </a:solidFill>
              </a:rPr>
              <a:t>two key areas of </a:t>
            </a:r>
            <a:r>
              <a:rPr lang="en-GB" u="sng" dirty="0" smtClean="0">
                <a:solidFill>
                  <a:srgbClr val="FF0000"/>
                </a:solidFill>
              </a:rPr>
              <a:t>…computing</a:t>
            </a:r>
            <a:r>
              <a:rPr lang="en-GB" dirty="0" smtClean="0"/>
              <a:t> </a:t>
            </a:r>
            <a:r>
              <a:rPr lang="en-GB" u="sng" dirty="0" smtClean="0">
                <a:solidFill>
                  <a:srgbClr val="00B050"/>
                </a:solidFill>
              </a:rPr>
              <a:t>and </a:t>
            </a:r>
            <a:r>
              <a:rPr lang="en-GB" u="sng" dirty="0">
                <a:solidFill>
                  <a:srgbClr val="00B050"/>
                </a:solidFill>
              </a:rPr>
              <a:t>critically evaluate</a:t>
            </a:r>
            <a:r>
              <a:rPr lang="en-GB" dirty="0">
                <a:solidFill>
                  <a:schemeClr val="bg1"/>
                </a:solidFill>
              </a:rPr>
              <a:t> </a:t>
            </a:r>
            <a:r>
              <a:rPr lang="en-GB" u="sng" dirty="0">
                <a:solidFill>
                  <a:srgbClr val="0070C0"/>
                </a:solidFill>
              </a:rPr>
              <a:t>the impact </a:t>
            </a:r>
            <a:r>
              <a:rPr lang="en-GB" u="sng" dirty="0" smtClean="0">
                <a:solidFill>
                  <a:srgbClr val="0070C0"/>
                </a:solidFill>
              </a:rPr>
              <a:t>it has on …</a:t>
            </a:r>
            <a:endParaRPr lang="en-GB" u="sng" dirty="0">
              <a:solidFill>
                <a:srgbClr val="0070C0"/>
              </a:solidFill>
            </a:endParaRPr>
          </a:p>
          <a:p>
            <a:pPr marL="0" indent="0">
              <a:buNone/>
            </a:pPr>
            <a:endParaRPr lang="en-GB" dirty="0"/>
          </a:p>
          <a:p>
            <a:pPr marL="0" indent="0">
              <a:buNone/>
            </a:pPr>
            <a:r>
              <a:rPr lang="en-GB" b="1" dirty="0"/>
              <a:t>T.A.P. model</a:t>
            </a:r>
            <a:r>
              <a:rPr lang="en-GB" dirty="0"/>
              <a:t>: </a:t>
            </a:r>
            <a:r>
              <a:rPr lang="en-GB" b="1" dirty="0">
                <a:solidFill>
                  <a:srgbClr val="FF0000"/>
                </a:solidFill>
              </a:rPr>
              <a:t>T</a:t>
            </a:r>
            <a:r>
              <a:rPr lang="en-GB" dirty="0">
                <a:solidFill>
                  <a:srgbClr val="FF0000"/>
                </a:solidFill>
              </a:rPr>
              <a:t>opics</a:t>
            </a:r>
            <a:r>
              <a:rPr lang="en-GB" dirty="0"/>
              <a:t>, </a:t>
            </a:r>
            <a:r>
              <a:rPr lang="en-GB" b="1" dirty="0">
                <a:solidFill>
                  <a:srgbClr val="00B050"/>
                </a:solidFill>
              </a:rPr>
              <a:t>A</a:t>
            </a:r>
            <a:r>
              <a:rPr lang="en-GB" dirty="0">
                <a:solidFill>
                  <a:srgbClr val="00B050"/>
                </a:solidFill>
              </a:rPr>
              <a:t>ctions</a:t>
            </a:r>
            <a:r>
              <a:rPr lang="en-GB" dirty="0"/>
              <a:t>, </a:t>
            </a:r>
            <a:r>
              <a:rPr lang="en-GB" b="1" dirty="0">
                <a:solidFill>
                  <a:srgbClr val="0070C0"/>
                </a:solidFill>
              </a:rPr>
              <a:t>P</a:t>
            </a:r>
            <a:r>
              <a:rPr lang="en-GB" dirty="0">
                <a:solidFill>
                  <a:srgbClr val="0070C0"/>
                </a:solidFill>
              </a:rPr>
              <a:t>arameters</a:t>
            </a:r>
            <a:endParaRPr lang="en-GB" dirty="0">
              <a:solidFill>
                <a:srgbClr val="0070C0"/>
              </a:solidFill>
            </a:endParaRPr>
          </a:p>
          <a:p>
            <a:pPr marL="0" indent="0">
              <a:buNone/>
            </a:pPr>
            <a:endParaRPr lang="en-GB" dirty="0" smtClean="0"/>
          </a:p>
          <a:p>
            <a:pPr marL="0" indent="0">
              <a:buNone/>
            </a:pPr>
            <a:r>
              <a:rPr lang="en-GB" dirty="0" smtClean="0">
                <a:solidFill>
                  <a:srgbClr val="0070C0"/>
                </a:solidFill>
              </a:rPr>
              <a:t>Additional parameters:</a:t>
            </a:r>
            <a:endParaRPr lang="en-GB" dirty="0" smtClean="0">
              <a:solidFill>
                <a:srgbClr val="0070C0"/>
              </a:solidFill>
            </a:endParaRPr>
          </a:p>
          <a:p>
            <a:pPr marL="0" indent="0">
              <a:buNone/>
            </a:pPr>
            <a:r>
              <a:rPr lang="en-GB" dirty="0" smtClean="0"/>
              <a:t>What else do you need? …Word count, font size, use of table and figures, preferred reference style? </a:t>
            </a:r>
            <a:r>
              <a:rPr lang="en-GB" dirty="0" err="1" smtClean="0"/>
              <a:t>Etc</a:t>
            </a:r>
            <a:r>
              <a:rPr lang="en-GB" dirty="0" smtClean="0"/>
              <a:t>  …Look at your Project Handbook and marking benchmark!  </a:t>
            </a:r>
            <a:endParaRPr lang="en-GB" dirty="0" smtClean="0"/>
          </a:p>
          <a:p>
            <a:pPr marL="0" indent="0">
              <a:buNone/>
            </a:pPr>
            <a:r>
              <a:rPr lang="en-GB" dirty="0" smtClean="0"/>
              <a:t>N.B. The project handbook has report styling requirements</a:t>
            </a:r>
            <a:endParaRPr lang="en-GB" dirty="0"/>
          </a:p>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Good presentation (title page)</a:t>
            </a:r>
            <a:endParaRPr lang="en-GB" dirty="0"/>
          </a:p>
        </p:txBody>
      </p:sp>
      <p:sp>
        <p:nvSpPr>
          <p:cNvPr id="4" name="Rectangle 3"/>
          <p:cNvSpPr/>
          <p:nvPr/>
        </p:nvSpPr>
        <p:spPr>
          <a:xfrm>
            <a:off x="1055441" y="1484785"/>
            <a:ext cx="3456383" cy="4236857"/>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lvl="1"/>
            <a:r>
              <a:rPr lang="en-GB" sz="800" dirty="0" smtClean="0"/>
              <a:t>My computing project title</a:t>
            </a:r>
            <a:endParaRPr lang="en-GB" sz="800" dirty="0" smtClean="0"/>
          </a:p>
          <a:p>
            <a:pPr lvl="1"/>
            <a:endParaRPr lang="en-GB" sz="800" dirty="0"/>
          </a:p>
          <a:p>
            <a:pPr lvl="1"/>
            <a:r>
              <a:rPr lang="en-GB" sz="800" dirty="0" smtClean="0"/>
              <a:t>J. </a:t>
            </a:r>
            <a:r>
              <a:rPr lang="en-GB" sz="800" dirty="0" err="1" smtClean="0"/>
              <a:t>Bloggs</a:t>
            </a:r>
            <a:endParaRPr lang="en-GB" sz="800" dirty="0" smtClean="0"/>
          </a:p>
          <a:p>
            <a:pPr lvl="1"/>
            <a:endParaRPr lang="en-GB" sz="800" dirty="0"/>
          </a:p>
          <a:p>
            <a:pPr lvl="1"/>
            <a:r>
              <a:rPr lang="en-GB" sz="800" dirty="0" smtClean="0"/>
              <a:t>May 2018</a:t>
            </a:r>
            <a:endParaRPr lang="en-GB" sz="800" dirty="0" smtClean="0"/>
          </a:p>
          <a:p>
            <a:pPr lvl="1"/>
            <a:endParaRPr lang="en-GB" sz="800" dirty="0" smtClean="0"/>
          </a:p>
          <a:p>
            <a:pPr lvl="1"/>
            <a:r>
              <a:rPr lang="en-GB" sz="800" dirty="0" err="1" smtClean="0"/>
              <a:t>Plym</a:t>
            </a:r>
            <a:r>
              <a:rPr lang="en-GB" sz="800" dirty="0" smtClean="0"/>
              <a:t> </a:t>
            </a:r>
            <a:r>
              <a:rPr lang="en-GB" sz="800" dirty="0" err="1" smtClean="0"/>
              <a:t>Uni</a:t>
            </a:r>
            <a:endParaRPr lang="en-GB" sz="800" dirty="0"/>
          </a:p>
        </p:txBody>
      </p:sp>
      <p:sp>
        <p:nvSpPr>
          <p:cNvPr id="5" name="Rectangle 4"/>
          <p:cNvSpPr/>
          <p:nvPr/>
        </p:nvSpPr>
        <p:spPr>
          <a:xfrm>
            <a:off x="6888089" y="1484784"/>
            <a:ext cx="3456383" cy="4236857"/>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GB" sz="1400" dirty="0"/>
          </a:p>
        </p:txBody>
      </p:sp>
      <p:sp>
        <p:nvSpPr>
          <p:cNvPr id="3" name="TextBox 2"/>
          <p:cNvSpPr txBox="1"/>
          <p:nvPr/>
        </p:nvSpPr>
        <p:spPr>
          <a:xfrm rot="19795084">
            <a:off x="1043292" y="3723462"/>
            <a:ext cx="3650808" cy="646331"/>
          </a:xfrm>
          <a:prstGeom prst="rect">
            <a:avLst/>
          </a:prstGeom>
          <a:noFill/>
        </p:spPr>
        <p:txBody>
          <a:bodyPr wrap="none" rtlCol="0">
            <a:spAutoFit/>
          </a:bodyPr>
          <a:lstStyle/>
          <a:p>
            <a:r>
              <a:rPr lang="en-GB" dirty="0" smtClean="0">
                <a:solidFill>
                  <a:srgbClr val="FF0000"/>
                </a:solidFill>
              </a:rPr>
              <a:t>Bad presentation and formatting!</a:t>
            </a:r>
            <a:endParaRPr lang="en-GB" dirty="0" smtClean="0">
              <a:solidFill>
                <a:srgbClr val="FF0000"/>
              </a:solidFill>
            </a:endParaRPr>
          </a:p>
          <a:p>
            <a:r>
              <a:rPr lang="en-GB" dirty="0" smtClean="0">
                <a:solidFill>
                  <a:srgbClr val="FF0000"/>
                </a:solidFill>
              </a:rPr>
              <a:t>‘cannot be bothered’ first impression</a:t>
            </a:r>
            <a:endParaRPr lang="en-GB" dirty="0">
              <a:solidFill>
                <a:srgbClr val="FF0000"/>
              </a:solidFill>
            </a:endParaRPr>
          </a:p>
        </p:txBody>
      </p:sp>
      <p:sp>
        <p:nvSpPr>
          <p:cNvPr id="6" name="Rectangle 5"/>
          <p:cNvSpPr/>
          <p:nvPr/>
        </p:nvSpPr>
        <p:spPr>
          <a:xfrm>
            <a:off x="983432" y="5821712"/>
            <a:ext cx="9721080" cy="369332"/>
          </a:xfrm>
          <a:prstGeom prst="rect">
            <a:avLst/>
          </a:prstGeom>
        </p:spPr>
        <p:txBody>
          <a:bodyPr wrap="square">
            <a:spAutoFit/>
          </a:bodyPr>
          <a:lstStyle/>
          <a:p>
            <a:r>
              <a:rPr lang="en-US" b="1" dirty="0" smtClean="0"/>
              <a:t>N.B. often a student number is required in place of a name for certain work, so always check!</a:t>
            </a:r>
            <a:endParaRPr lang="en-GB" b="1" dirty="0">
              <a:solidFill>
                <a:srgbClr val="FF0000"/>
              </a:solidFill>
            </a:endParaRPr>
          </a:p>
        </p:txBody>
      </p:sp>
      <p:sp>
        <p:nvSpPr>
          <p:cNvPr id="12" name="Flowchart: Magnetic Disk 11"/>
          <p:cNvSpPr/>
          <p:nvPr/>
        </p:nvSpPr>
        <p:spPr>
          <a:xfrm>
            <a:off x="6689316" y="2091096"/>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3" name="Flowchart: Magnetic Disk 12"/>
          <p:cNvSpPr/>
          <p:nvPr/>
        </p:nvSpPr>
        <p:spPr>
          <a:xfrm>
            <a:off x="6698648" y="225536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4" name="Flowchart: Magnetic Disk 13"/>
          <p:cNvSpPr/>
          <p:nvPr/>
        </p:nvSpPr>
        <p:spPr>
          <a:xfrm>
            <a:off x="6689316" y="1751529"/>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5" name="Flowchart: Magnetic Disk 14"/>
          <p:cNvSpPr/>
          <p:nvPr/>
        </p:nvSpPr>
        <p:spPr>
          <a:xfrm>
            <a:off x="6698648" y="1915797"/>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6" name="Flowchart: Magnetic Disk 15"/>
          <p:cNvSpPr/>
          <p:nvPr/>
        </p:nvSpPr>
        <p:spPr>
          <a:xfrm>
            <a:off x="6698648" y="243388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7" name="Flowchart: Magnetic Disk 16"/>
          <p:cNvSpPr/>
          <p:nvPr/>
        </p:nvSpPr>
        <p:spPr>
          <a:xfrm>
            <a:off x="6707980" y="261540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8" name="Flowchart: Magnetic Disk 17"/>
          <p:cNvSpPr/>
          <p:nvPr/>
        </p:nvSpPr>
        <p:spPr>
          <a:xfrm>
            <a:off x="6707980" y="313217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19" name="Flowchart: Magnetic Disk 18"/>
          <p:cNvSpPr/>
          <p:nvPr/>
        </p:nvSpPr>
        <p:spPr>
          <a:xfrm>
            <a:off x="6717312" y="3296442"/>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0" name="Flowchart: Magnetic Disk 19"/>
          <p:cNvSpPr/>
          <p:nvPr/>
        </p:nvSpPr>
        <p:spPr>
          <a:xfrm>
            <a:off x="6707980" y="2792607"/>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1" name="Flowchart: Magnetic Disk 20"/>
          <p:cNvSpPr/>
          <p:nvPr/>
        </p:nvSpPr>
        <p:spPr>
          <a:xfrm>
            <a:off x="6717312" y="2956875"/>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2" name="Flowchart: Magnetic Disk 21"/>
          <p:cNvSpPr/>
          <p:nvPr/>
        </p:nvSpPr>
        <p:spPr>
          <a:xfrm>
            <a:off x="6717312" y="3474962"/>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3" name="Flowchart: Magnetic Disk 22"/>
          <p:cNvSpPr/>
          <p:nvPr/>
        </p:nvSpPr>
        <p:spPr>
          <a:xfrm>
            <a:off x="6726644" y="3656482"/>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4" name="Flowchart: Magnetic Disk 23"/>
          <p:cNvSpPr/>
          <p:nvPr/>
        </p:nvSpPr>
        <p:spPr>
          <a:xfrm>
            <a:off x="6726644" y="4178266"/>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5" name="Flowchart: Magnetic Disk 24"/>
          <p:cNvSpPr/>
          <p:nvPr/>
        </p:nvSpPr>
        <p:spPr>
          <a:xfrm>
            <a:off x="6735976" y="434253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6" name="Flowchart: Magnetic Disk 25"/>
          <p:cNvSpPr/>
          <p:nvPr/>
        </p:nvSpPr>
        <p:spPr>
          <a:xfrm>
            <a:off x="6726644" y="3838699"/>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7" name="Flowchart: Magnetic Disk 26"/>
          <p:cNvSpPr/>
          <p:nvPr/>
        </p:nvSpPr>
        <p:spPr>
          <a:xfrm>
            <a:off x="6735976" y="4002967"/>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8" name="Flowchart: Magnetic Disk 27"/>
          <p:cNvSpPr/>
          <p:nvPr/>
        </p:nvSpPr>
        <p:spPr>
          <a:xfrm>
            <a:off x="6735976" y="452105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29" name="Flowchart: Magnetic Disk 28"/>
          <p:cNvSpPr/>
          <p:nvPr/>
        </p:nvSpPr>
        <p:spPr>
          <a:xfrm>
            <a:off x="6745308" y="470257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0" name="Flowchart: Magnetic Disk 29"/>
          <p:cNvSpPr/>
          <p:nvPr/>
        </p:nvSpPr>
        <p:spPr>
          <a:xfrm>
            <a:off x="6745308" y="5218061"/>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1" name="Flowchart: Magnetic Disk 30"/>
          <p:cNvSpPr/>
          <p:nvPr/>
        </p:nvSpPr>
        <p:spPr>
          <a:xfrm>
            <a:off x="6754640" y="5382329"/>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2" name="Flowchart: Magnetic Disk 31"/>
          <p:cNvSpPr/>
          <p:nvPr/>
        </p:nvSpPr>
        <p:spPr>
          <a:xfrm>
            <a:off x="6745308" y="4878494"/>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3" name="Flowchart: Magnetic Disk 32"/>
          <p:cNvSpPr/>
          <p:nvPr/>
        </p:nvSpPr>
        <p:spPr>
          <a:xfrm>
            <a:off x="6754640" y="5042762"/>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6" name="Flowchart: Magnetic Disk 35"/>
          <p:cNvSpPr/>
          <p:nvPr/>
        </p:nvSpPr>
        <p:spPr>
          <a:xfrm>
            <a:off x="6694679" y="1576230"/>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37" name="Flowchart: Magnetic Disk 36"/>
          <p:cNvSpPr/>
          <p:nvPr/>
        </p:nvSpPr>
        <p:spPr>
          <a:xfrm rot="16200000" flipV="1">
            <a:off x="1099295" y="1859744"/>
            <a:ext cx="218143" cy="45719"/>
          </a:xfrm>
          <a:prstGeom prst="flowChartMagneticDisk">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a:p>
        </p:txBody>
      </p:sp>
      <p:sp>
        <p:nvSpPr>
          <p:cNvPr id="38" name="Flowchart: Magnetic Disk 37"/>
          <p:cNvSpPr/>
          <p:nvPr/>
        </p:nvSpPr>
        <p:spPr>
          <a:xfrm rot="16200000" flipV="1">
            <a:off x="1113244" y="3574122"/>
            <a:ext cx="218143" cy="45719"/>
          </a:xfrm>
          <a:prstGeom prst="flowChartMagneticDisk">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a:p>
        </p:txBody>
      </p:sp>
      <p:sp>
        <p:nvSpPr>
          <p:cNvPr id="39" name="Flowchart: Magnetic Disk 38"/>
          <p:cNvSpPr/>
          <p:nvPr/>
        </p:nvSpPr>
        <p:spPr>
          <a:xfrm rot="16200000" flipV="1">
            <a:off x="1085929" y="5187321"/>
            <a:ext cx="218143" cy="45719"/>
          </a:xfrm>
          <a:prstGeom prst="flowChartMagneticDisk">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a:p>
        </p:txBody>
      </p:sp>
      <p:sp>
        <p:nvSpPr>
          <p:cNvPr id="40" name="TextBox 39"/>
          <p:cNvSpPr txBox="1"/>
          <p:nvPr/>
        </p:nvSpPr>
        <p:spPr>
          <a:xfrm rot="19795084">
            <a:off x="9516171" y="5165930"/>
            <a:ext cx="842923" cy="369332"/>
          </a:xfrm>
          <a:prstGeom prst="rect">
            <a:avLst/>
          </a:prstGeom>
          <a:noFill/>
        </p:spPr>
        <p:txBody>
          <a:bodyPr wrap="none" rtlCol="0">
            <a:spAutoFit/>
          </a:bodyPr>
          <a:lstStyle/>
          <a:p>
            <a:r>
              <a:rPr lang="en-GB" dirty="0" smtClean="0">
                <a:solidFill>
                  <a:srgbClr val="00B050"/>
                </a:solidFill>
              </a:rPr>
              <a:t>Better!</a:t>
            </a:r>
            <a:endParaRPr lang="en-GB" dirty="0">
              <a:solidFill>
                <a:srgbClr val="00B050"/>
              </a:solidFill>
            </a:endParaRPr>
          </a:p>
        </p:txBody>
      </p:sp>
      <p:sp>
        <p:nvSpPr>
          <p:cNvPr id="34" name="Flowchart: Magnetic Disk 33"/>
          <p:cNvSpPr/>
          <p:nvPr/>
        </p:nvSpPr>
        <p:spPr>
          <a:xfrm>
            <a:off x="6767301" y="5534729"/>
            <a:ext cx="264803" cy="120109"/>
          </a:xfrm>
          <a:prstGeom prst="flowChartMagneticDisk">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a:p>
        </p:txBody>
      </p:sp>
      <p:sp>
        <p:nvSpPr>
          <p:cNvPr id="7" name="TextBox 6"/>
          <p:cNvSpPr txBox="1"/>
          <p:nvPr/>
        </p:nvSpPr>
        <p:spPr>
          <a:xfrm>
            <a:off x="4849597" y="3254693"/>
            <a:ext cx="1520609" cy="369332"/>
          </a:xfrm>
          <a:prstGeom prst="rect">
            <a:avLst/>
          </a:prstGeom>
          <a:noFill/>
        </p:spPr>
        <p:txBody>
          <a:bodyPr wrap="none" rtlCol="0">
            <a:spAutoFit/>
          </a:bodyPr>
          <a:lstStyle/>
          <a:p>
            <a:r>
              <a:rPr lang="en-GB" dirty="0" smtClean="0"/>
              <a:t>Examples only</a:t>
            </a:r>
            <a:endParaRPr lang="en-GB" dirty="0"/>
          </a:p>
        </p:txBody>
      </p:sp>
      <p:cxnSp>
        <p:nvCxnSpPr>
          <p:cNvPr id="9" name="Straight Arrow Connector 8"/>
          <p:cNvCxnSpPr>
            <a:stCxn id="7" idx="2"/>
          </p:cNvCxnSpPr>
          <p:nvPr/>
        </p:nvCxnSpPr>
        <p:spPr>
          <a:xfrm flipH="1">
            <a:off x="5591944" y="3624025"/>
            <a:ext cx="17958" cy="219768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7165489" y="1872888"/>
            <a:ext cx="3078824" cy="3408625"/>
          </a:xfrm>
          <a:prstGeom prst="rect">
            <a:avLst/>
          </a:prstGeom>
          <a:noFill/>
        </p:spPr>
        <p:txBody>
          <a:bodyPr wrap="square" rtlCol="0">
            <a:spAutoFit/>
          </a:bodyPr>
          <a:lstStyle/>
          <a:p>
            <a:pPr algn="ctr"/>
            <a:r>
              <a:rPr lang="en-GB" sz="1600" dirty="0"/>
              <a:t>My </a:t>
            </a:r>
            <a:r>
              <a:rPr lang="en-GB" sz="1600" dirty="0" smtClean="0"/>
              <a:t>computing </a:t>
            </a:r>
            <a:r>
              <a:rPr lang="en-GB" sz="1600" dirty="0"/>
              <a:t>project title</a:t>
            </a:r>
            <a:endParaRPr lang="en-GB" sz="1600" dirty="0"/>
          </a:p>
          <a:p>
            <a:pPr algn="ctr"/>
            <a:endParaRPr lang="en-GB" sz="1050" dirty="0"/>
          </a:p>
          <a:p>
            <a:pPr algn="ctr"/>
            <a:r>
              <a:rPr lang="en-GB" sz="1100" dirty="0"/>
              <a:t>A report submitted </a:t>
            </a:r>
            <a:r>
              <a:rPr lang="en-GB" sz="1100" dirty="0" smtClean="0"/>
              <a:t>for…..</a:t>
            </a:r>
            <a:endParaRPr lang="en-GB" sz="1100" dirty="0"/>
          </a:p>
          <a:p>
            <a:pPr algn="ctr"/>
            <a:endParaRPr lang="en-GB" sz="1600" dirty="0"/>
          </a:p>
          <a:p>
            <a:pPr algn="ctr"/>
            <a:r>
              <a:rPr lang="en-GB" sz="1400" dirty="0"/>
              <a:t>J. </a:t>
            </a:r>
            <a:r>
              <a:rPr lang="en-GB" sz="1400" dirty="0" err="1"/>
              <a:t>Bloggs</a:t>
            </a:r>
            <a:r>
              <a:rPr lang="en-GB" sz="1400" dirty="0"/>
              <a:t> </a:t>
            </a:r>
            <a:endParaRPr lang="en-GB" sz="1400" dirty="0"/>
          </a:p>
          <a:p>
            <a:pPr algn="ctr"/>
            <a:r>
              <a:rPr lang="en-GB" sz="1400" dirty="0"/>
              <a:t>Student no. </a:t>
            </a:r>
            <a:r>
              <a:rPr lang="en-GB" sz="1400" dirty="0" err="1"/>
              <a:t>xxxxxxxxxx</a:t>
            </a:r>
            <a:endParaRPr lang="en-GB" sz="1400" dirty="0"/>
          </a:p>
          <a:p>
            <a:pPr algn="ctr"/>
            <a:endParaRPr lang="en-GB" sz="1400" dirty="0" smtClean="0"/>
          </a:p>
          <a:p>
            <a:pPr algn="ctr"/>
            <a:endParaRPr lang="en-GB" sz="1400" dirty="0"/>
          </a:p>
          <a:p>
            <a:pPr algn="ctr"/>
            <a:r>
              <a:rPr lang="en-GB" sz="1400" dirty="0" smtClean="0"/>
              <a:t>School </a:t>
            </a:r>
            <a:r>
              <a:rPr lang="en-GB" sz="1400" dirty="0"/>
              <a:t>of Computing, </a:t>
            </a:r>
            <a:endParaRPr lang="en-GB" sz="1400" dirty="0"/>
          </a:p>
          <a:p>
            <a:pPr algn="ctr"/>
            <a:r>
              <a:rPr lang="en-GB" sz="1400" dirty="0"/>
              <a:t>Electronics &amp; Mathematics</a:t>
            </a:r>
            <a:endParaRPr lang="en-GB" sz="1400" dirty="0"/>
          </a:p>
          <a:p>
            <a:pPr algn="ctr"/>
            <a:endParaRPr lang="en-GB" sz="1600" dirty="0"/>
          </a:p>
          <a:p>
            <a:pPr algn="ctr"/>
            <a:r>
              <a:rPr lang="en-GB" sz="1400" dirty="0"/>
              <a:t>University of Plymouth </a:t>
            </a:r>
            <a:endParaRPr lang="en-GB" sz="1400" dirty="0"/>
          </a:p>
          <a:p>
            <a:pPr algn="ctr"/>
            <a:endParaRPr lang="en-GB" sz="1600" dirty="0"/>
          </a:p>
          <a:p>
            <a:pPr algn="ctr"/>
            <a:r>
              <a:rPr lang="en-GB" sz="1400" dirty="0"/>
              <a:t>May </a:t>
            </a:r>
            <a:r>
              <a:rPr lang="en-GB" sz="1400" dirty="0" smtClean="0"/>
              <a:t>2019</a:t>
            </a:r>
            <a:endParaRPr lang="en-GB" sz="1400" dirty="0"/>
          </a:p>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03713" y="260648"/>
            <a:ext cx="5110673" cy="6264696"/>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 name="TextBox 4"/>
          <p:cNvSpPr txBox="1"/>
          <p:nvPr/>
        </p:nvSpPr>
        <p:spPr>
          <a:xfrm>
            <a:off x="3791744" y="332656"/>
            <a:ext cx="4680519" cy="6140142"/>
          </a:xfrm>
          <a:prstGeom prst="rect">
            <a:avLst/>
          </a:prstGeom>
          <a:noFill/>
        </p:spPr>
        <p:txBody>
          <a:bodyPr wrap="square" rtlCol="0">
            <a:spAutoFit/>
          </a:bodyPr>
          <a:lstStyle/>
          <a:p>
            <a:r>
              <a:rPr lang="en-GB" sz="1900" b="1" dirty="0" smtClean="0"/>
              <a:t>Title page</a:t>
            </a:r>
            <a:r>
              <a:rPr lang="en-GB" sz="1900" dirty="0" smtClean="0"/>
              <a:t>: Typical scientific/technical report</a:t>
            </a:r>
            <a:endParaRPr lang="en-GB" sz="1900" dirty="0" smtClean="0"/>
          </a:p>
          <a:p>
            <a:endParaRPr lang="en-GB" sz="500" b="1" dirty="0" smtClean="0"/>
          </a:p>
          <a:p>
            <a:r>
              <a:rPr lang="en-GB" sz="1900" b="1" dirty="0" smtClean="0"/>
              <a:t>Summary (Abstract)</a:t>
            </a:r>
            <a:endParaRPr lang="en-GB" sz="1900" b="1" dirty="0" smtClean="0"/>
          </a:p>
          <a:p>
            <a:r>
              <a:rPr lang="en-GB" sz="1900" b="1" dirty="0" smtClean="0"/>
              <a:t>Acknowledgments - thanks or recognition</a:t>
            </a:r>
            <a:endParaRPr lang="en-GB" sz="1900" b="1" dirty="0" smtClean="0"/>
          </a:p>
          <a:p>
            <a:r>
              <a:rPr lang="en-GB" sz="1900" b="1" dirty="0" smtClean="0"/>
              <a:t>Table of contents</a:t>
            </a:r>
            <a:endParaRPr lang="en-GB" sz="1900" b="1" dirty="0" smtClean="0"/>
          </a:p>
          <a:p>
            <a:endParaRPr lang="en-GB" sz="800" b="1" dirty="0"/>
          </a:p>
          <a:p>
            <a:pPr marL="457200" indent="-457200">
              <a:buAutoNum type="arabicPeriod"/>
            </a:pPr>
            <a:r>
              <a:rPr lang="en-GB" sz="1900" b="1" dirty="0" smtClean="0"/>
              <a:t>Introduction </a:t>
            </a:r>
            <a:r>
              <a:rPr lang="en-GB" sz="1600" b="1" dirty="0" smtClean="0">
                <a:solidFill>
                  <a:srgbClr val="FF0000"/>
                </a:solidFill>
              </a:rPr>
              <a:t>(Sets scene: project aims, objectives and background)</a:t>
            </a:r>
            <a:endParaRPr lang="en-GB" sz="1600" b="1" dirty="0" smtClean="0">
              <a:solidFill>
                <a:srgbClr val="FF0000"/>
              </a:solidFill>
            </a:endParaRPr>
          </a:p>
          <a:p>
            <a:pPr marL="457200" indent="-457200">
              <a:buAutoNum type="arabicPeriod"/>
            </a:pPr>
            <a:r>
              <a:rPr lang="en-GB" sz="1900" b="1" dirty="0" smtClean="0"/>
              <a:t>Main body</a:t>
            </a:r>
            <a:endParaRPr lang="en-GB" sz="1900" b="1" dirty="0" smtClean="0"/>
          </a:p>
          <a:p>
            <a:pPr lvl="1"/>
            <a:r>
              <a:rPr lang="en-GB" sz="1900" b="1" dirty="0" smtClean="0"/>
              <a:t>2.1 	Discussions about 1</a:t>
            </a:r>
            <a:r>
              <a:rPr lang="en-GB" sz="1900" b="1" baseline="30000" dirty="0" smtClean="0"/>
              <a:t>st</a:t>
            </a:r>
            <a:r>
              <a:rPr lang="en-GB" sz="1900" b="1" dirty="0" smtClean="0"/>
              <a:t> topic:</a:t>
            </a:r>
            <a:endParaRPr lang="en-GB" sz="1900" b="1" dirty="0" smtClean="0"/>
          </a:p>
          <a:p>
            <a:pPr lvl="1"/>
            <a:r>
              <a:rPr lang="en-GB" sz="1900" b="1" dirty="0" smtClean="0"/>
              <a:t>	</a:t>
            </a:r>
            <a:r>
              <a:rPr lang="en-GB" sz="1600" b="1" dirty="0" smtClean="0">
                <a:solidFill>
                  <a:srgbClr val="FF0000"/>
                </a:solidFill>
              </a:rPr>
              <a:t>Describe, analyse and evaluate</a:t>
            </a:r>
            <a:endParaRPr lang="en-GB" sz="1600" b="1" dirty="0" smtClean="0">
              <a:solidFill>
                <a:srgbClr val="FF0000"/>
              </a:solidFill>
            </a:endParaRPr>
          </a:p>
          <a:p>
            <a:pPr lvl="1"/>
            <a:r>
              <a:rPr lang="en-GB" sz="1900" b="1" dirty="0" smtClean="0"/>
              <a:t>2.2 	Discussions about 2</a:t>
            </a:r>
            <a:r>
              <a:rPr lang="en-GB" sz="1900" b="1" baseline="30000" dirty="0" smtClean="0"/>
              <a:t>nd</a:t>
            </a:r>
            <a:r>
              <a:rPr lang="en-GB" sz="1900" b="1" dirty="0" smtClean="0"/>
              <a:t> topic:           	</a:t>
            </a:r>
            <a:r>
              <a:rPr lang="en-GB" sz="1600" b="1" dirty="0" smtClean="0">
                <a:solidFill>
                  <a:srgbClr val="FF0000"/>
                </a:solidFill>
              </a:rPr>
              <a:t>Describe, analyse and evaluate</a:t>
            </a:r>
            <a:endParaRPr lang="en-GB" sz="1600" b="1" dirty="0" smtClean="0">
              <a:solidFill>
                <a:srgbClr val="FF0000"/>
              </a:solidFill>
            </a:endParaRPr>
          </a:p>
          <a:p>
            <a:pPr lvl="1"/>
            <a:r>
              <a:rPr lang="en-GB" b="1" dirty="0" smtClean="0"/>
              <a:t>2.3 	Discussions etc…..</a:t>
            </a:r>
            <a:endParaRPr lang="en-GB" b="1" dirty="0" smtClean="0"/>
          </a:p>
          <a:p>
            <a:pPr marL="457200" indent="-457200">
              <a:buAutoNum type="arabicPeriod"/>
            </a:pPr>
            <a:r>
              <a:rPr lang="en-GB" sz="1900" b="1" dirty="0" smtClean="0"/>
              <a:t>Conclusions</a:t>
            </a:r>
            <a:endParaRPr lang="en-GB" sz="1900" b="1" dirty="0" smtClean="0"/>
          </a:p>
          <a:p>
            <a:r>
              <a:rPr lang="en-GB" sz="1900" b="1" dirty="0"/>
              <a:t> </a:t>
            </a:r>
            <a:r>
              <a:rPr lang="en-GB" sz="1900" b="1" dirty="0" smtClean="0"/>
              <a:t>        </a:t>
            </a:r>
            <a:r>
              <a:rPr lang="en-GB" sz="1600" b="1" dirty="0" smtClean="0">
                <a:solidFill>
                  <a:srgbClr val="FF0000"/>
                </a:solidFill>
              </a:rPr>
              <a:t>Are a summary of the evaluations</a:t>
            </a:r>
            <a:endParaRPr lang="en-GB" sz="1600" b="1" dirty="0" smtClean="0">
              <a:solidFill>
                <a:srgbClr val="FF0000"/>
              </a:solidFill>
            </a:endParaRPr>
          </a:p>
          <a:p>
            <a:pPr marL="457200" indent="-457200">
              <a:buAutoNum type="arabicPeriod" startAt="4"/>
            </a:pPr>
            <a:r>
              <a:rPr lang="en-GB" sz="1900" b="1" dirty="0" smtClean="0"/>
              <a:t>Recommendations</a:t>
            </a:r>
            <a:endParaRPr lang="en-GB" sz="1900" b="1" dirty="0" smtClean="0"/>
          </a:p>
          <a:p>
            <a:pPr lvl="1"/>
            <a:r>
              <a:rPr lang="en-GB" sz="1600" b="1" dirty="0" smtClean="0">
                <a:solidFill>
                  <a:srgbClr val="FF0000"/>
                </a:solidFill>
              </a:rPr>
              <a:t>Can also be drawn from evaluations</a:t>
            </a:r>
            <a:endParaRPr lang="en-GB" sz="1600" b="1" dirty="0" smtClean="0">
              <a:solidFill>
                <a:srgbClr val="FF0000"/>
              </a:solidFill>
            </a:endParaRPr>
          </a:p>
          <a:p>
            <a:pPr lvl="1"/>
            <a:endParaRPr lang="en-GB" sz="800" b="1" dirty="0"/>
          </a:p>
          <a:p>
            <a:r>
              <a:rPr lang="en-GB" sz="1900" b="1" dirty="0" smtClean="0"/>
              <a:t>References </a:t>
            </a:r>
            <a:r>
              <a:rPr lang="en-GB" sz="1600" b="1" dirty="0" smtClean="0"/>
              <a:t>(sources that are used in the main text)</a:t>
            </a:r>
            <a:endParaRPr lang="en-GB" sz="1600" b="1" dirty="0" smtClean="0"/>
          </a:p>
          <a:p>
            <a:r>
              <a:rPr lang="en-GB" sz="1900" b="1" dirty="0" smtClean="0"/>
              <a:t>Bibliography </a:t>
            </a:r>
            <a:r>
              <a:rPr lang="en-GB" sz="1600" b="1" dirty="0" smtClean="0"/>
              <a:t>(Sources read but not used in text)</a:t>
            </a:r>
            <a:endParaRPr lang="en-GB" sz="1600" b="1" dirty="0"/>
          </a:p>
          <a:p>
            <a:r>
              <a:rPr lang="en-GB" sz="1900" b="1" dirty="0" smtClean="0"/>
              <a:t>Appendix/Appendices</a:t>
            </a:r>
            <a:endParaRPr lang="en-GB" sz="1900" b="1" dirty="0"/>
          </a:p>
          <a:p>
            <a:pPr marL="285750" indent="-285750">
              <a:buFont typeface="Arial" panose="020B0604020202020204" pitchFamily="34" charset="0"/>
              <a:buChar char="•"/>
            </a:pPr>
            <a:endParaRPr lang="en-GB" dirty="0"/>
          </a:p>
        </p:txBody>
      </p:sp>
      <p:sp>
        <p:nvSpPr>
          <p:cNvPr id="2" name="TextBox 1"/>
          <p:cNvSpPr txBox="1"/>
          <p:nvPr/>
        </p:nvSpPr>
        <p:spPr>
          <a:xfrm>
            <a:off x="407368" y="332656"/>
            <a:ext cx="2759923" cy="1200329"/>
          </a:xfrm>
          <a:prstGeom prst="rect">
            <a:avLst/>
          </a:prstGeom>
          <a:noFill/>
        </p:spPr>
        <p:txBody>
          <a:bodyPr wrap="none" rtlCol="0">
            <a:spAutoFit/>
          </a:bodyPr>
          <a:lstStyle/>
          <a:p>
            <a:r>
              <a:rPr lang="en-GB" b="1" dirty="0" smtClean="0"/>
              <a:t>N.B. Check your brief and</a:t>
            </a:r>
            <a:endParaRPr lang="en-GB" b="1" dirty="0" smtClean="0"/>
          </a:p>
          <a:p>
            <a:r>
              <a:rPr lang="en-GB" b="1" dirty="0" smtClean="0"/>
              <a:t>examples, as numbering </a:t>
            </a:r>
            <a:endParaRPr lang="en-GB" b="1" dirty="0" smtClean="0"/>
          </a:p>
          <a:p>
            <a:r>
              <a:rPr lang="en-GB" b="1" dirty="0" smtClean="0"/>
              <a:t>the sections are not always</a:t>
            </a:r>
            <a:endParaRPr lang="en-GB" b="1" dirty="0" smtClean="0"/>
          </a:p>
          <a:p>
            <a:r>
              <a:rPr lang="en-GB" b="1" dirty="0"/>
              <a:t>r</a:t>
            </a:r>
            <a:r>
              <a:rPr lang="en-GB" b="1" dirty="0" smtClean="0"/>
              <a:t>equired.</a:t>
            </a:r>
            <a:endParaRPr lang="en-GB" b="1" dirty="0" smtClean="0"/>
          </a:p>
        </p:txBody>
      </p:sp>
      <p:cxnSp>
        <p:nvCxnSpPr>
          <p:cNvPr id="8" name="Straight Arrow Connector 7"/>
          <p:cNvCxnSpPr/>
          <p:nvPr/>
        </p:nvCxnSpPr>
        <p:spPr>
          <a:xfrm flipH="1" flipV="1">
            <a:off x="8112224" y="1196752"/>
            <a:ext cx="144016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31065" y="1017602"/>
            <a:ext cx="2427652" cy="646331"/>
          </a:xfrm>
          <a:prstGeom prst="rect">
            <a:avLst/>
          </a:prstGeom>
          <a:noFill/>
        </p:spPr>
        <p:txBody>
          <a:bodyPr wrap="none" rtlCol="0">
            <a:spAutoFit/>
          </a:bodyPr>
          <a:lstStyle/>
          <a:p>
            <a:r>
              <a:rPr lang="en-GB" dirty="0" smtClean="0"/>
              <a:t>Often placed before the</a:t>
            </a:r>
            <a:endParaRPr lang="en-GB" dirty="0" smtClean="0"/>
          </a:p>
          <a:p>
            <a:r>
              <a:rPr lang="en-GB" dirty="0" smtClean="0"/>
              <a:t>recommendations</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 writing (numbered)</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Tend to be a numbered format:</a:t>
            </a:r>
            <a:endParaRPr lang="en-GB" dirty="0" smtClean="0"/>
          </a:p>
          <a:p>
            <a:pPr marL="457200" lvl="1" indent="0">
              <a:buNone/>
            </a:pPr>
            <a:r>
              <a:rPr lang="en-GB" dirty="0" smtClean="0"/>
              <a:t>1.0 Introduction</a:t>
            </a:r>
            <a:endParaRPr lang="en-GB" dirty="0" smtClean="0"/>
          </a:p>
          <a:p>
            <a:pPr marL="914400" lvl="2" indent="0">
              <a:buNone/>
            </a:pPr>
            <a:r>
              <a:rPr lang="en-GB" dirty="0" smtClean="0"/>
              <a:t>1.1 …</a:t>
            </a:r>
            <a:endParaRPr lang="en-GB" dirty="0" smtClean="0"/>
          </a:p>
          <a:p>
            <a:pPr marL="914400" lvl="2" indent="0">
              <a:buNone/>
            </a:pPr>
            <a:r>
              <a:rPr lang="en-GB" dirty="0" smtClean="0"/>
              <a:t>1.2 …</a:t>
            </a:r>
            <a:endParaRPr lang="en-GB" dirty="0" smtClean="0"/>
          </a:p>
          <a:p>
            <a:pPr marL="457200" lvl="1" indent="0">
              <a:buNone/>
            </a:pPr>
            <a:r>
              <a:rPr lang="en-GB" b="1" dirty="0" smtClean="0"/>
              <a:t>2.0 Main Body (</a:t>
            </a:r>
            <a:r>
              <a:rPr lang="en-GB" b="1" u="sng" dirty="0" smtClean="0"/>
              <a:t>contain topics of discussion</a:t>
            </a:r>
            <a:r>
              <a:rPr lang="en-GB" b="1" dirty="0" smtClean="0"/>
              <a:t>)</a:t>
            </a:r>
            <a:endParaRPr lang="en-GB" b="1" dirty="0" smtClean="0"/>
          </a:p>
          <a:p>
            <a:pPr marL="914400" lvl="2" indent="0">
              <a:buNone/>
            </a:pPr>
            <a:r>
              <a:rPr lang="en-GB" b="1" dirty="0" smtClean="0"/>
              <a:t>2.1 Subsection to 2.0</a:t>
            </a:r>
            <a:endParaRPr lang="en-GB" b="1" dirty="0" smtClean="0"/>
          </a:p>
          <a:p>
            <a:pPr marL="914400" lvl="2" indent="0">
              <a:buNone/>
            </a:pPr>
            <a:r>
              <a:rPr lang="en-GB" b="1" dirty="0" smtClean="0"/>
              <a:t>         2.1.1 Subsection to 2.1</a:t>
            </a:r>
            <a:endParaRPr lang="en-GB" b="1" dirty="0" smtClean="0"/>
          </a:p>
          <a:p>
            <a:pPr marL="449580" lvl="1" indent="0">
              <a:buNone/>
            </a:pPr>
            <a:r>
              <a:rPr lang="en-GB" b="1" dirty="0" smtClean="0"/>
              <a:t>3.0 Main body topic 2</a:t>
            </a:r>
            <a:endParaRPr lang="en-GB" b="1" dirty="0" smtClean="0"/>
          </a:p>
          <a:p>
            <a:pPr marL="449580" lvl="1" indent="0">
              <a:buNone/>
            </a:pPr>
            <a:r>
              <a:rPr lang="en-GB" b="1" dirty="0" smtClean="0"/>
              <a:t>4.0 Main body topic 3</a:t>
            </a:r>
            <a:endParaRPr lang="en-GB" b="1" dirty="0" smtClean="0"/>
          </a:p>
          <a:p>
            <a:pPr marL="457200" lvl="1" indent="0">
              <a:buNone/>
            </a:pPr>
            <a:r>
              <a:rPr lang="en-GB" dirty="0" smtClean="0"/>
              <a:t>5.0 Conclusions</a:t>
            </a:r>
            <a:endParaRPr lang="en-GB" dirty="0" smtClean="0"/>
          </a:p>
          <a:p>
            <a:pPr marL="457200" lvl="1" indent="0">
              <a:buNone/>
            </a:pPr>
            <a:r>
              <a:rPr lang="en-GB" dirty="0" smtClean="0"/>
              <a:t>6.0 Recommendations (not always needed)</a:t>
            </a:r>
            <a:endParaRPr lang="en-GB" dirty="0" smtClean="0"/>
          </a:p>
          <a:p>
            <a:pPr marL="457200" lvl="1" indent="0">
              <a:buNone/>
            </a:pPr>
            <a:r>
              <a:rPr lang="en-GB" dirty="0" smtClean="0"/>
              <a:t>References</a:t>
            </a:r>
            <a:endParaRPr lang="en-GB" dirty="0" smtClean="0"/>
          </a:p>
          <a:p>
            <a:pPr marL="457200" lvl="1" indent="0">
              <a:buNone/>
            </a:pPr>
            <a:r>
              <a:rPr lang="en-GB" dirty="0" smtClean="0"/>
              <a:t>Appendices</a:t>
            </a:r>
            <a:endParaRPr lang="en-GB" dirty="0" smtClean="0"/>
          </a:p>
        </p:txBody>
      </p:sp>
      <p:sp>
        <p:nvSpPr>
          <p:cNvPr id="4" name="TextBox 3"/>
          <p:cNvSpPr txBox="1"/>
          <p:nvPr/>
        </p:nvSpPr>
        <p:spPr>
          <a:xfrm>
            <a:off x="1055440" y="6126164"/>
            <a:ext cx="8532849" cy="369332"/>
          </a:xfrm>
          <a:prstGeom prst="rect">
            <a:avLst/>
          </a:prstGeom>
          <a:noFill/>
        </p:spPr>
        <p:txBody>
          <a:bodyPr wrap="none" rtlCol="0">
            <a:spAutoFit/>
          </a:bodyPr>
          <a:lstStyle/>
          <a:p>
            <a:r>
              <a:rPr lang="en-GB" dirty="0"/>
              <a:t>This is a simplified example  – check your brief</a:t>
            </a:r>
            <a:r>
              <a:rPr lang="en-GB" dirty="0" smtClean="0"/>
              <a:t>!  (Project handbook is written like a report)</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should I write?</a:t>
            </a:r>
            <a:endParaRPr lang="en-GB" dirty="0"/>
          </a:p>
        </p:txBody>
      </p:sp>
      <p:sp>
        <p:nvSpPr>
          <p:cNvPr id="3" name="Content Placeholder 2"/>
          <p:cNvSpPr>
            <a:spLocks noGrp="1"/>
          </p:cNvSpPr>
          <p:nvPr>
            <p:ph idx="1"/>
          </p:nvPr>
        </p:nvSpPr>
        <p:spPr/>
        <p:txBody>
          <a:bodyPr>
            <a:normAutofit fontScale="92500"/>
          </a:bodyPr>
          <a:lstStyle/>
          <a:p>
            <a:pPr marL="0" indent="0">
              <a:buNone/>
            </a:pPr>
            <a:r>
              <a:rPr lang="en-GB" dirty="0" smtClean="0"/>
              <a:t>1.0  Introduction</a:t>
            </a:r>
            <a:endParaRPr lang="en-GB" dirty="0" smtClean="0"/>
          </a:p>
          <a:p>
            <a:pPr marL="457200" lvl="1" indent="0">
              <a:buNone/>
            </a:pPr>
            <a:r>
              <a:rPr lang="en-GB" dirty="0" smtClean="0"/>
              <a:t>  1.1 - What you will discuss, and why </a:t>
            </a:r>
            <a:endParaRPr lang="en-GB" dirty="0" smtClean="0"/>
          </a:p>
          <a:p>
            <a:pPr marL="57150" indent="0">
              <a:buNone/>
            </a:pPr>
            <a:r>
              <a:rPr lang="en-GB" dirty="0" smtClean="0"/>
              <a:t>2.0 </a:t>
            </a:r>
            <a:r>
              <a:rPr lang="en-GB" dirty="0"/>
              <a:t>Main body topic (Point): </a:t>
            </a:r>
            <a:r>
              <a:rPr lang="en-GB" dirty="0" smtClean="0"/>
              <a:t>Describe</a:t>
            </a:r>
            <a:r>
              <a:rPr lang="en-GB" dirty="0"/>
              <a:t>, analyse &amp; evaluate</a:t>
            </a:r>
            <a:endParaRPr lang="en-GB" dirty="0"/>
          </a:p>
          <a:p>
            <a:pPr marL="630555" lvl="1" indent="-173355">
              <a:buNone/>
            </a:pPr>
            <a:r>
              <a:rPr lang="en-GB" dirty="0" smtClean="0"/>
              <a:t>  </a:t>
            </a:r>
            <a:r>
              <a:rPr lang="en-GB" dirty="0"/>
              <a:t>Mention points in order (as per </a:t>
            </a:r>
            <a:r>
              <a:rPr lang="en-GB" dirty="0" smtClean="0"/>
              <a:t>introduction) Use critical thinking</a:t>
            </a:r>
            <a:r>
              <a:rPr lang="en-GB" dirty="0"/>
              <a:t>! </a:t>
            </a:r>
            <a:endParaRPr lang="en-GB" dirty="0" smtClean="0"/>
          </a:p>
          <a:p>
            <a:pPr marL="57150" indent="0">
              <a:buNone/>
            </a:pPr>
            <a:r>
              <a:rPr lang="en-GB" dirty="0" smtClean="0"/>
              <a:t>3.0 </a:t>
            </a:r>
            <a:r>
              <a:rPr lang="en-GB" dirty="0"/>
              <a:t>Main body topic </a:t>
            </a:r>
            <a:r>
              <a:rPr lang="en-GB" dirty="0" smtClean="0"/>
              <a:t>(Point): Describe, analyse &amp; evaluate</a:t>
            </a:r>
            <a:endParaRPr lang="en-GB" dirty="0" smtClean="0"/>
          </a:p>
          <a:p>
            <a:pPr marL="457200" lvl="1" indent="0">
              <a:buNone/>
            </a:pPr>
            <a:r>
              <a:rPr lang="en-GB" dirty="0" smtClean="0"/>
              <a:t> 3.1 – New topic (Point): </a:t>
            </a:r>
            <a:r>
              <a:rPr lang="en-GB" dirty="0"/>
              <a:t>Describe, analyse &amp; </a:t>
            </a:r>
            <a:r>
              <a:rPr lang="en-GB" dirty="0" smtClean="0"/>
              <a:t>evaluate</a:t>
            </a:r>
            <a:endParaRPr lang="en-GB" dirty="0" smtClean="0"/>
          </a:p>
          <a:p>
            <a:pPr marL="457200" lvl="1" indent="0">
              <a:buNone/>
            </a:pPr>
            <a:r>
              <a:rPr lang="en-GB" dirty="0" smtClean="0"/>
              <a:t>   However</a:t>
            </a:r>
            <a:r>
              <a:rPr lang="en-GB" dirty="0"/>
              <a:t>, these sections MUST include some discussion, not just bare facts.</a:t>
            </a:r>
            <a:endParaRPr lang="en-GB" dirty="0"/>
          </a:p>
          <a:p>
            <a:pPr marL="457200" lvl="1" indent="0">
              <a:buNone/>
            </a:pPr>
            <a:endParaRPr lang="en-GB" dirty="0" smtClean="0"/>
          </a:p>
          <a:p>
            <a:pPr marL="457200" lvl="1" indent="0">
              <a:buNone/>
            </a:pPr>
            <a:r>
              <a:rPr lang="en-GB" dirty="0" smtClean="0"/>
              <a:t> </a:t>
            </a:r>
            <a:endParaRPr lang="en-GB" dirty="0" smtClean="0"/>
          </a:p>
        </p:txBody>
      </p:sp>
      <p:sp>
        <p:nvSpPr>
          <p:cNvPr id="5" name="TextBox 4"/>
          <p:cNvSpPr txBox="1"/>
          <p:nvPr/>
        </p:nvSpPr>
        <p:spPr>
          <a:xfrm>
            <a:off x="1055440" y="6126164"/>
            <a:ext cx="8532849" cy="369332"/>
          </a:xfrm>
          <a:prstGeom prst="rect">
            <a:avLst/>
          </a:prstGeom>
          <a:noFill/>
        </p:spPr>
        <p:txBody>
          <a:bodyPr wrap="none" rtlCol="0">
            <a:spAutoFit/>
          </a:bodyPr>
          <a:lstStyle/>
          <a:p>
            <a:r>
              <a:rPr lang="en-GB" dirty="0"/>
              <a:t>This is a simplified example  – check your brief</a:t>
            </a:r>
            <a:r>
              <a:rPr lang="en-GB" dirty="0" smtClean="0"/>
              <a:t>!  (Project handbook is written like a report)</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should I write?</a:t>
            </a:r>
            <a:endParaRPr lang="en-GB" dirty="0"/>
          </a:p>
        </p:txBody>
      </p:sp>
      <p:sp>
        <p:nvSpPr>
          <p:cNvPr id="3" name="Content Placeholder 2"/>
          <p:cNvSpPr>
            <a:spLocks noGrp="1"/>
          </p:cNvSpPr>
          <p:nvPr>
            <p:ph idx="1"/>
          </p:nvPr>
        </p:nvSpPr>
        <p:spPr/>
        <p:txBody>
          <a:bodyPr>
            <a:normAutofit/>
          </a:bodyPr>
          <a:lstStyle/>
          <a:p>
            <a:pPr marL="0" indent="0">
              <a:buNone/>
            </a:pPr>
            <a:r>
              <a:rPr lang="en-GB" dirty="0" smtClean="0"/>
              <a:t>3.0 Conclusions</a:t>
            </a:r>
            <a:endParaRPr lang="en-GB" dirty="0" smtClean="0"/>
          </a:p>
          <a:p>
            <a:pPr marL="457200" lvl="1" indent="0">
              <a:buNone/>
            </a:pPr>
            <a:r>
              <a:rPr lang="en-GB" dirty="0" smtClean="0"/>
              <a:t>  3.1  These are a summary of the evaluations from discussion that are   	    not recommendations </a:t>
            </a:r>
            <a:endParaRPr lang="en-GB" dirty="0" smtClean="0"/>
          </a:p>
          <a:p>
            <a:pPr marL="457200" lvl="1" indent="0">
              <a:buNone/>
            </a:pPr>
            <a:r>
              <a:rPr lang="en-GB" dirty="0"/>
              <a:t> </a:t>
            </a:r>
            <a:r>
              <a:rPr lang="en-GB" dirty="0" smtClean="0"/>
              <a:t>        3.1.1 - DO NOT add anything new…</a:t>
            </a:r>
            <a:endParaRPr lang="en-GB" dirty="0" smtClean="0"/>
          </a:p>
          <a:p>
            <a:pPr marL="457200" lvl="1" indent="0">
              <a:buNone/>
            </a:pPr>
            <a:endParaRPr lang="en-GB" dirty="0"/>
          </a:p>
        </p:txBody>
      </p:sp>
      <p:sp>
        <p:nvSpPr>
          <p:cNvPr id="5" name="TextBox 4"/>
          <p:cNvSpPr txBox="1"/>
          <p:nvPr/>
        </p:nvSpPr>
        <p:spPr>
          <a:xfrm>
            <a:off x="1055440" y="6126164"/>
            <a:ext cx="8532849" cy="369332"/>
          </a:xfrm>
          <a:prstGeom prst="rect">
            <a:avLst/>
          </a:prstGeom>
          <a:noFill/>
        </p:spPr>
        <p:txBody>
          <a:bodyPr wrap="none" rtlCol="0">
            <a:spAutoFit/>
          </a:bodyPr>
          <a:lstStyle/>
          <a:p>
            <a:r>
              <a:rPr lang="en-GB" dirty="0"/>
              <a:t>This is a simplified example  – check your brief</a:t>
            </a:r>
            <a:r>
              <a:rPr lang="en-GB" dirty="0" smtClean="0"/>
              <a:t>!  (Project handbook is written like a report)</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Main body (DO NOTs)</a:t>
            </a:r>
            <a:endParaRPr lang="en-GB" dirty="0"/>
          </a:p>
        </p:txBody>
      </p:sp>
      <p:sp>
        <p:nvSpPr>
          <p:cNvPr id="3" name="Content Placeholder 2"/>
          <p:cNvSpPr>
            <a:spLocks noGrp="1"/>
          </p:cNvSpPr>
          <p:nvPr>
            <p:ph idx="1"/>
          </p:nvPr>
        </p:nvSpPr>
        <p:spPr/>
        <p:txBody>
          <a:bodyPr/>
          <a:lstStyle/>
          <a:p>
            <a:pPr>
              <a:buFont typeface="Monotype Sorts" pitchFamily="2" charset="2"/>
              <a:buNone/>
            </a:pPr>
            <a:r>
              <a:rPr lang="en-US" dirty="0"/>
              <a:t>Should </a:t>
            </a:r>
            <a:r>
              <a:rPr lang="en-US" b="1" dirty="0">
                <a:solidFill>
                  <a:srgbClr val="C00000"/>
                </a:solidFill>
              </a:rPr>
              <a:t>NOT</a:t>
            </a:r>
            <a:r>
              <a:rPr lang="en-US" dirty="0"/>
              <a:t> normally include</a:t>
            </a:r>
            <a:endParaRPr lang="en-US" dirty="0"/>
          </a:p>
          <a:p>
            <a:r>
              <a:rPr lang="en-US" dirty="0"/>
              <a:t>Lists of raw results</a:t>
            </a:r>
            <a:endParaRPr lang="en-US" dirty="0"/>
          </a:p>
          <a:p>
            <a:r>
              <a:rPr lang="en-US" dirty="0"/>
              <a:t>Minute details of hardware</a:t>
            </a:r>
            <a:endParaRPr lang="en-US" dirty="0"/>
          </a:p>
          <a:p>
            <a:r>
              <a:rPr lang="en-US" dirty="0"/>
              <a:t>Complete listings of software</a:t>
            </a:r>
            <a:endParaRPr lang="en-US" dirty="0"/>
          </a:p>
          <a:p>
            <a:r>
              <a:rPr lang="en-US" dirty="0"/>
              <a:t>Repeated calculations of the same kind</a:t>
            </a:r>
            <a:endParaRPr lang="en-US" dirty="0"/>
          </a:p>
          <a:p>
            <a:endParaRPr lang="en-GB"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03713" y="260648"/>
            <a:ext cx="5110673" cy="6264696"/>
          </a:xfrm>
          <a:prstGeom prst="rect">
            <a:avLst/>
          </a:prstGeom>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 name="TextBox 4"/>
          <p:cNvSpPr txBox="1"/>
          <p:nvPr/>
        </p:nvSpPr>
        <p:spPr>
          <a:xfrm>
            <a:off x="3791744" y="573936"/>
            <a:ext cx="4680519" cy="4939814"/>
          </a:xfrm>
          <a:prstGeom prst="rect">
            <a:avLst/>
          </a:prstGeom>
          <a:noFill/>
        </p:spPr>
        <p:txBody>
          <a:bodyPr wrap="square" rtlCol="0">
            <a:spAutoFit/>
          </a:bodyPr>
          <a:lstStyle/>
          <a:p>
            <a:r>
              <a:rPr lang="en-GB" sz="2800" b="1" dirty="0" smtClean="0"/>
              <a:t>Table of contents</a:t>
            </a:r>
            <a:endParaRPr lang="en-GB" sz="2800" dirty="0" smtClean="0"/>
          </a:p>
          <a:p>
            <a:endParaRPr lang="en-GB" sz="500" b="1" dirty="0" smtClean="0"/>
          </a:p>
          <a:p>
            <a:r>
              <a:rPr lang="en-GB" sz="1900" b="1" dirty="0" smtClean="0"/>
              <a:t>Summary………………………………………………</a:t>
            </a:r>
            <a:r>
              <a:rPr lang="en-GB" sz="1900" b="1" dirty="0" err="1" smtClean="0"/>
              <a:t>i</a:t>
            </a:r>
            <a:endParaRPr lang="en-GB" sz="1900" b="1" dirty="0" smtClean="0"/>
          </a:p>
          <a:p>
            <a:r>
              <a:rPr lang="en-GB" sz="1900" b="1" dirty="0" smtClean="0"/>
              <a:t>Acknowledgments……………………………….ii</a:t>
            </a:r>
            <a:endParaRPr lang="en-GB" sz="1900" b="1" dirty="0" smtClean="0"/>
          </a:p>
          <a:p>
            <a:endParaRPr lang="en-GB" sz="800" b="1" dirty="0" smtClean="0"/>
          </a:p>
          <a:p>
            <a:endParaRPr lang="en-GB" sz="800" b="1" dirty="0"/>
          </a:p>
          <a:p>
            <a:r>
              <a:rPr lang="en-GB" sz="1900" b="1" dirty="0" smtClean="0"/>
              <a:t>1. Introduction………………………………………1</a:t>
            </a:r>
            <a:endParaRPr lang="en-GB" sz="1900" b="1" dirty="0" smtClean="0"/>
          </a:p>
          <a:p>
            <a:r>
              <a:rPr lang="en-GB" sz="1900" b="1" dirty="0" smtClean="0"/>
              <a:t>  1.1 </a:t>
            </a:r>
            <a:r>
              <a:rPr lang="en-GB" sz="1900" b="1" dirty="0" err="1" smtClean="0"/>
              <a:t>xxxxxxxx</a:t>
            </a:r>
            <a:r>
              <a:rPr lang="en-GB" sz="1900" b="1" dirty="0" smtClean="0"/>
              <a:t>……………………………………….1</a:t>
            </a:r>
            <a:endParaRPr lang="en-GB" sz="1900" b="1" dirty="0" smtClean="0"/>
          </a:p>
          <a:p>
            <a:r>
              <a:rPr lang="en-GB" sz="1900" b="1" dirty="0" smtClean="0"/>
              <a:t>2. Main body..……………………………………….3</a:t>
            </a:r>
            <a:endParaRPr lang="en-GB" sz="1900" b="1" dirty="0" smtClean="0"/>
          </a:p>
          <a:p>
            <a:r>
              <a:rPr lang="en-GB" sz="1900" b="1" dirty="0"/>
              <a:t> </a:t>
            </a:r>
            <a:r>
              <a:rPr lang="en-GB" sz="1900" b="1" dirty="0" smtClean="0"/>
              <a:t>  2.1 </a:t>
            </a:r>
            <a:r>
              <a:rPr lang="en-GB" sz="1900" b="1" dirty="0" err="1" smtClean="0"/>
              <a:t>xxxxxxxx</a:t>
            </a:r>
            <a:r>
              <a:rPr lang="en-GB" sz="1900" b="1" dirty="0" smtClean="0"/>
              <a:t>.……………………………………..4</a:t>
            </a:r>
            <a:endParaRPr lang="en-GB" sz="1900" b="1" dirty="0" smtClean="0"/>
          </a:p>
          <a:p>
            <a:r>
              <a:rPr lang="en-GB" sz="1900" b="1" dirty="0"/>
              <a:t> </a:t>
            </a:r>
            <a:r>
              <a:rPr lang="en-GB" sz="1900" b="1" dirty="0" smtClean="0"/>
              <a:t>        2.1.2 </a:t>
            </a:r>
            <a:r>
              <a:rPr lang="en-GB" sz="1900" b="1" dirty="0" err="1" smtClean="0"/>
              <a:t>xxxxxxxxxx</a:t>
            </a:r>
            <a:r>
              <a:rPr lang="en-GB" sz="1900" b="1" dirty="0" smtClean="0"/>
              <a:t>……………………………5</a:t>
            </a:r>
            <a:endParaRPr lang="en-GB" sz="1900" b="1" dirty="0" smtClean="0"/>
          </a:p>
          <a:p>
            <a:endParaRPr lang="en-GB" sz="1900" b="1" dirty="0"/>
          </a:p>
          <a:p>
            <a:r>
              <a:rPr lang="en-GB" sz="1900" b="1" dirty="0" smtClean="0"/>
              <a:t>And so on….      </a:t>
            </a:r>
            <a:endParaRPr lang="en-GB" sz="1900" b="1" dirty="0" smtClean="0"/>
          </a:p>
          <a:p>
            <a:endParaRPr lang="en-GB" sz="1900" b="1" dirty="0"/>
          </a:p>
          <a:p>
            <a:r>
              <a:rPr lang="en-GB" sz="1900" b="1" dirty="0" smtClean="0">
                <a:solidFill>
                  <a:srgbClr val="C00000"/>
                </a:solidFill>
              </a:rPr>
              <a:t>Did you know (I expect you did…): if you use the MS Word style sheet for headings, you can automatically create a table of contents!    </a:t>
            </a:r>
            <a:r>
              <a:rPr lang="en-GB" sz="1900" b="1" dirty="0" smtClean="0"/>
              <a:t>	</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The Writing </a:t>
            </a:r>
            <a:r>
              <a:rPr lang="en-GB"/>
              <a:t>Café</a:t>
            </a:r>
            <a:endParaRPr lang="en-GB"/>
          </a:p>
        </p:txBody>
      </p:sp>
      <p:sp>
        <p:nvSpPr>
          <p:cNvPr id="3" name="Content Placeholder 2"/>
          <p:cNvSpPr>
            <a:spLocks noGrp="1"/>
          </p:cNvSpPr>
          <p:nvPr>
            <p:ph idx="1"/>
          </p:nvPr>
        </p:nvSpPr>
        <p:spPr>
          <a:xfrm>
            <a:off x="2207051" y="1299592"/>
            <a:ext cx="4546848" cy="2546134"/>
          </a:xfrm>
        </p:spPr>
        <p:txBody>
          <a:bodyPr>
            <a:normAutofit lnSpcReduction="10000"/>
          </a:bodyPr>
          <a:lstStyle/>
          <a:p>
            <a:r>
              <a:rPr lang="en-GB" dirty="0" smtClean="0"/>
              <a:t>Drop in (no booking!)</a:t>
            </a:r>
            <a:endParaRPr lang="en-GB" dirty="0" smtClean="0"/>
          </a:p>
          <a:p>
            <a:r>
              <a:rPr lang="en-GB" dirty="0" smtClean="0"/>
              <a:t>4th </a:t>
            </a:r>
            <a:r>
              <a:rPr lang="en-GB" dirty="0"/>
              <a:t>floor of </a:t>
            </a:r>
            <a:r>
              <a:rPr lang="en-GB" dirty="0" smtClean="0"/>
              <a:t>Babbage 1pm – 4pm Mon-Fri (Semester time)</a:t>
            </a:r>
            <a:endParaRPr lang="en-GB" dirty="0" smtClean="0"/>
          </a:p>
          <a:p>
            <a:r>
              <a:rPr lang="en-GB" dirty="0" smtClean="0"/>
              <a:t>Coffee, tea and food!</a:t>
            </a:r>
            <a:endParaRPr lang="en-GB" dirty="0" smtClean="0"/>
          </a:p>
          <a:p>
            <a:endParaRPr lang="en-GB" dirty="0"/>
          </a:p>
        </p:txBody>
      </p:sp>
      <p:pic>
        <p:nvPicPr>
          <p:cNvPr id="1027" name="Picture 3" descr="C:\Users\jtruscott\Downloads\15871206469_4313e3a8cd_z (1).jpg"/>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31000" contrast="23000"/>
                    </a14:imgEffect>
                  </a14:imgLayer>
                </a14:imgProps>
              </a:ext>
              <a:ext uri="{28A0092B-C50C-407E-A947-70E740481C1C}">
                <a14:useLocalDpi xmlns:a14="http://schemas.microsoft.com/office/drawing/2010/main" val="0"/>
              </a:ext>
            </a:extLst>
          </a:blip>
          <a:srcRect/>
          <a:stretch>
            <a:fillRect/>
          </a:stretch>
        </p:blipFill>
        <p:spPr bwMode="auto">
          <a:xfrm>
            <a:off x="7344780" y="1412775"/>
            <a:ext cx="3215716" cy="42876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jtruscott\Downloads\12654176673_23f655aa26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051" y="3845726"/>
            <a:ext cx="2160782" cy="18546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506814" y="6149302"/>
            <a:ext cx="4752648" cy="584775"/>
          </a:xfrm>
          <a:prstGeom prst="rect">
            <a:avLst/>
          </a:prstGeom>
        </p:spPr>
        <p:txBody>
          <a:bodyPr wrap="none">
            <a:spAutoFit/>
          </a:bodyPr>
          <a:lstStyle/>
          <a:p>
            <a:r>
              <a:rPr lang="en-GB" sz="3200" dirty="0">
                <a:solidFill>
                  <a:srgbClr val="C00000"/>
                </a:solidFill>
              </a:rPr>
              <a:t>www.plymouth.ac.uk/learn</a:t>
            </a:r>
            <a:endParaRPr lang="en-GB" sz="32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5840" y="3845726"/>
            <a:ext cx="2472893" cy="185467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Academic writing / Critical writing</a:t>
            </a:r>
            <a:endParaRPr lang="en-GB" dirty="0"/>
          </a:p>
        </p:txBody>
      </p:sp>
      <p:graphicFrame>
        <p:nvGraphicFramePr>
          <p:cNvPr id="4" name="Content Placeholder 3"/>
          <p:cNvGraphicFramePr>
            <a:graphicFrameLocks noGrp="1"/>
          </p:cNvGraphicFramePr>
          <p:nvPr>
            <p:ph idx="1"/>
          </p:nvPr>
        </p:nvGraphicFramePr>
        <p:xfrm>
          <a:off x="1981200" y="1412777"/>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Imagine you are a</a:t>
            </a:r>
            <a:br>
              <a:rPr lang="en-GB" dirty="0" smtClean="0"/>
            </a:br>
            <a:r>
              <a:rPr lang="en-GB" dirty="0"/>
              <a:t>Hollywood </a:t>
            </a:r>
            <a:r>
              <a:rPr lang="en-GB" dirty="0" smtClean="0"/>
              <a:t>director…  </a:t>
            </a:r>
            <a:endParaRPr lang="en-GB" dirty="0"/>
          </a:p>
        </p:txBody>
      </p:sp>
      <p:sp>
        <p:nvSpPr>
          <p:cNvPr id="5" name="Subtitle 4"/>
          <p:cNvSpPr>
            <a:spLocks noGrp="1"/>
          </p:cNvSpPr>
          <p:nvPr>
            <p:ph type="subTitle" idx="1"/>
          </p:nvPr>
        </p:nvSpPr>
        <p:spPr/>
        <p:txBody>
          <a:bodyPr>
            <a:normAutofit fontScale="92500"/>
          </a:bodyPr>
          <a:lstStyle/>
          <a:p>
            <a:r>
              <a:rPr lang="en-GB" dirty="0" smtClean="0"/>
              <a:t>…and handed some scripts to read.</a:t>
            </a:r>
            <a:endParaRPr lang="en-GB" dirty="0" smtClean="0"/>
          </a:p>
          <a:p>
            <a:r>
              <a:rPr lang="en-GB" dirty="0" smtClean="0"/>
              <a:t>The film brief: a murder mystery about an important person murdered in a public place, at night.</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Script 1</a:t>
            </a:r>
            <a:endParaRPr lang="en-GB" dirty="0"/>
          </a:p>
        </p:txBody>
      </p:sp>
      <p:graphicFrame>
        <p:nvGraphicFramePr>
          <p:cNvPr id="4" name="Content Placeholder 3"/>
          <p:cNvGraphicFramePr>
            <a:graphicFrameLocks noGrp="1"/>
          </p:cNvGraphicFramePr>
          <p:nvPr>
            <p:ph idx="1"/>
          </p:nvPr>
        </p:nvGraphicFramePr>
        <p:xfrm>
          <a:off x="1981200" y="1412777"/>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Rectangle 4"/>
          <p:cNvSpPr/>
          <p:nvPr/>
        </p:nvSpPr>
        <p:spPr>
          <a:xfrm>
            <a:off x="7232214" y="5805264"/>
            <a:ext cx="3400290" cy="1107996"/>
          </a:xfrm>
          <a:prstGeom prst="rect">
            <a:avLst/>
          </a:prstGeom>
        </p:spPr>
        <p:txBody>
          <a:bodyPr wrap="none">
            <a:spAutoFit/>
          </a:bodyPr>
          <a:lstStyle/>
          <a:p>
            <a:r>
              <a:rPr lang="en-GB" sz="6600" dirty="0"/>
              <a:t>THE END </a:t>
            </a:r>
            <a:endParaRPr lang="en-GB" sz="6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Script 2</a:t>
            </a:r>
            <a:endParaRPr lang="en-GB" dirty="0"/>
          </a:p>
        </p:txBody>
      </p:sp>
      <p:graphicFrame>
        <p:nvGraphicFramePr>
          <p:cNvPr id="4" name="Content Placeholder 3"/>
          <p:cNvGraphicFramePr>
            <a:graphicFrameLocks noGrp="1"/>
          </p:cNvGraphicFramePr>
          <p:nvPr>
            <p:ph idx="1"/>
          </p:nvPr>
        </p:nvGraphicFramePr>
        <p:xfrm>
          <a:off x="1981200" y="1340769"/>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Rectangle 2"/>
          <p:cNvSpPr/>
          <p:nvPr/>
        </p:nvSpPr>
        <p:spPr>
          <a:xfrm>
            <a:off x="7232214" y="5805264"/>
            <a:ext cx="3400290" cy="1107996"/>
          </a:xfrm>
          <a:prstGeom prst="rect">
            <a:avLst/>
          </a:prstGeom>
        </p:spPr>
        <p:txBody>
          <a:bodyPr wrap="none">
            <a:spAutoFit/>
          </a:bodyPr>
          <a:lstStyle/>
          <a:p>
            <a:r>
              <a:rPr lang="en-GB" sz="6600" dirty="0"/>
              <a:t>THE END </a:t>
            </a:r>
            <a:endParaRPr lang="en-GB" sz="6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Script 3</a:t>
            </a:r>
            <a:endParaRPr lang="en-GB" dirty="0"/>
          </a:p>
        </p:txBody>
      </p:sp>
      <p:graphicFrame>
        <p:nvGraphicFramePr>
          <p:cNvPr id="4" name="Content Placeholder 3"/>
          <p:cNvGraphicFramePr>
            <a:graphicFrameLocks noGrp="1"/>
          </p:cNvGraphicFramePr>
          <p:nvPr>
            <p:ph idx="1"/>
          </p:nvPr>
        </p:nvGraphicFramePr>
        <p:xfrm>
          <a:off x="1981200" y="1340769"/>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Rectangle 2"/>
          <p:cNvSpPr/>
          <p:nvPr/>
        </p:nvSpPr>
        <p:spPr>
          <a:xfrm>
            <a:off x="7232214" y="5805264"/>
            <a:ext cx="3400290" cy="1107996"/>
          </a:xfrm>
          <a:prstGeom prst="rect">
            <a:avLst/>
          </a:prstGeom>
        </p:spPr>
        <p:txBody>
          <a:bodyPr wrap="none">
            <a:spAutoFit/>
          </a:bodyPr>
          <a:lstStyle/>
          <a:p>
            <a:r>
              <a:rPr lang="en-GB" sz="6600" dirty="0"/>
              <a:t>THE END </a:t>
            </a:r>
            <a:endParaRPr lang="en-GB" sz="6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919" b="432"/>
          <a:stretch>
            <a:fillRect/>
          </a:stretch>
        </p:blipFill>
        <p:spPr bwMode="auto">
          <a:xfrm>
            <a:off x="2667000" y="9376"/>
            <a:ext cx="6247848" cy="68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Discussion?</a:t>
            </a:r>
            <a:endParaRPr lang="en-GB" dirty="0"/>
          </a:p>
        </p:txBody>
      </p:sp>
      <p:sp>
        <p:nvSpPr>
          <p:cNvPr id="3" name="Content Placeholder 2"/>
          <p:cNvSpPr>
            <a:spLocks noGrp="1"/>
          </p:cNvSpPr>
          <p:nvPr>
            <p:ph idx="1"/>
          </p:nvPr>
        </p:nvSpPr>
        <p:spPr/>
        <p:txBody>
          <a:bodyPr>
            <a:normAutofit fontScale="92500"/>
          </a:bodyPr>
          <a:lstStyle/>
          <a:p>
            <a:r>
              <a:rPr lang="en-GB" b="1" dirty="0" smtClean="0"/>
              <a:t>Is this a good discussion?</a:t>
            </a:r>
            <a:endParaRPr lang="en-GB" b="1" dirty="0"/>
          </a:p>
          <a:p>
            <a:pPr marL="457200" lvl="1" indent="0">
              <a:buNone/>
            </a:pPr>
            <a:r>
              <a:rPr lang="en-GB" dirty="0" smtClean="0"/>
              <a:t>Forsyth (2013, p.36) states that ’…others in the field of computing should do the following…’ There are also a number of suggestions that computing practice should be… (Jones, 2016).  Jones (2016) also describes this initial process as having…and there are a number of things to consider… According to Harvey (2015) it is required that computing specialists carryout… The guidelines also details certain aspect of practice required… (Fredrick, 2016). Jones (2016) touches on this by demonstrating…</a:t>
            </a:r>
            <a:endParaRPr lang="en-GB" dirty="0" smtClean="0"/>
          </a:p>
          <a:p>
            <a:pPr marL="57150" indent="0">
              <a:buNone/>
            </a:pPr>
            <a:r>
              <a:rPr lang="en-GB" dirty="0"/>
              <a:t>NO! This is sentence after sentence of facts (only description)… </a:t>
            </a:r>
            <a:endParaRPr lang="en-GB" dirty="0"/>
          </a:p>
          <a:p>
            <a:pPr marL="57150" indent="0">
              <a:buNone/>
            </a:pPr>
            <a:r>
              <a:rPr lang="en-GB" dirty="0"/>
              <a:t>However, it is a good use of Harvard (‘in-text’ citations) referencing.</a:t>
            </a:r>
            <a:endParaRPr lang="en-GB" dirty="0"/>
          </a:p>
          <a:p>
            <a:pPr marL="457200" lvl="1" indent="0">
              <a:buNone/>
            </a:pPr>
            <a:endParaRPr lang="en-GB" dirty="0" smtClean="0"/>
          </a:p>
          <a:p>
            <a:pPr marL="457200" lvl="1" indent="0">
              <a:buNone/>
            </a:pPr>
            <a:endParaRPr lang="en-GB" dirty="0" smtClean="0"/>
          </a:p>
          <a:p>
            <a:pPr marL="457200" lvl="1" indent="0">
              <a:buNone/>
            </a:pPr>
            <a:endParaRPr lang="en-GB" sz="1600" dirty="0"/>
          </a:p>
          <a:p>
            <a:endParaRPr lang="en-GB"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Sentence flow</a:t>
            </a:r>
            <a:endParaRPr lang="en-GB" dirty="0"/>
          </a:p>
        </p:txBody>
      </p:sp>
      <p:sp>
        <p:nvSpPr>
          <p:cNvPr id="3" name="Content Placeholder 2"/>
          <p:cNvSpPr>
            <a:spLocks noGrp="1"/>
          </p:cNvSpPr>
          <p:nvPr>
            <p:ph idx="1"/>
          </p:nvPr>
        </p:nvSpPr>
        <p:spPr/>
        <p:txBody>
          <a:bodyPr>
            <a:normAutofit/>
          </a:bodyPr>
          <a:lstStyle/>
          <a:p>
            <a:pPr marL="0" indent="0">
              <a:buNone/>
            </a:pPr>
            <a:r>
              <a:rPr lang="en-GB" dirty="0" smtClean="0"/>
              <a:t>‘Leaving aside the issue of structured training, normal daily physical activity is a neglected area. Daily exercise can…’</a:t>
            </a:r>
            <a:endParaRPr lang="en-GB" dirty="0" smtClean="0"/>
          </a:p>
          <a:p>
            <a:pPr marL="457200" lvl="1" indent="0">
              <a:buNone/>
            </a:pPr>
            <a:r>
              <a:rPr lang="en-GB" sz="1900" dirty="0"/>
              <a:t>						 </a:t>
            </a:r>
            <a:r>
              <a:rPr lang="en-GB" sz="1900" dirty="0" smtClean="0"/>
              <a:t>			</a:t>
            </a:r>
            <a:r>
              <a:rPr lang="en-GB" sz="2100" dirty="0" smtClean="0"/>
              <a:t>(</a:t>
            </a:r>
            <a:r>
              <a:rPr lang="en-GB" sz="2100" dirty="0"/>
              <a:t>Godfrey, 2013: 36)</a:t>
            </a:r>
            <a:endParaRPr lang="en-GB" sz="2100" dirty="0"/>
          </a:p>
          <a:p>
            <a:pPr marL="457200" lvl="1" indent="0">
              <a:buNone/>
            </a:pPr>
            <a:endParaRPr lang="en-GB" dirty="0" smtClean="0"/>
          </a:p>
          <a:p>
            <a:pPr marL="457200" lvl="1" indent="0">
              <a:buNone/>
            </a:pPr>
            <a:endParaRPr lang="en-GB" sz="1600" dirty="0"/>
          </a:p>
          <a:p>
            <a:endParaRPr lang="en-GB" dirty="0" smtClean="0"/>
          </a:p>
        </p:txBody>
      </p:sp>
      <p:sp>
        <p:nvSpPr>
          <p:cNvPr id="4" name="Rectangle 3"/>
          <p:cNvSpPr/>
          <p:nvPr/>
        </p:nvSpPr>
        <p:spPr>
          <a:xfrm>
            <a:off x="119336" y="6381328"/>
            <a:ext cx="9806880" cy="369332"/>
          </a:xfrm>
          <a:prstGeom prst="rect">
            <a:avLst/>
          </a:prstGeom>
        </p:spPr>
        <p:txBody>
          <a:bodyPr wrap="square">
            <a:spAutoFit/>
          </a:bodyPr>
          <a:lstStyle/>
          <a:p>
            <a:r>
              <a:rPr lang="en-GB" dirty="0"/>
              <a:t>Godfrey, J. (2013) </a:t>
            </a:r>
            <a:r>
              <a:rPr lang="en-GB" i="1" dirty="0"/>
              <a:t>The Student Phrase Book: Vocabulary for Writing at University.</a:t>
            </a:r>
            <a:r>
              <a:rPr lang="en-GB" dirty="0"/>
              <a:t> Palgrave Macmillan.</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Paragraphs</a:t>
            </a:r>
            <a:endParaRPr lang="en-GB" dirty="0"/>
          </a:p>
        </p:txBody>
      </p:sp>
      <p:sp>
        <p:nvSpPr>
          <p:cNvPr id="3" name="Content Placeholder 2"/>
          <p:cNvSpPr>
            <a:spLocks noGrp="1"/>
          </p:cNvSpPr>
          <p:nvPr>
            <p:ph idx="1"/>
          </p:nvPr>
        </p:nvSpPr>
        <p:spPr/>
        <p:txBody>
          <a:bodyPr/>
          <a:lstStyle/>
          <a:p>
            <a:r>
              <a:rPr lang="en-GB" dirty="0" smtClean="0"/>
              <a:t>Typically 5-7 sentences in length</a:t>
            </a:r>
            <a:endParaRPr lang="en-GB" dirty="0" smtClean="0"/>
          </a:p>
          <a:p>
            <a:pPr lvl="1"/>
            <a:r>
              <a:rPr lang="en-GB" dirty="0" smtClean="0"/>
              <a:t>Help break up the text</a:t>
            </a:r>
            <a:endParaRPr lang="en-GB" dirty="0" smtClean="0"/>
          </a:p>
          <a:p>
            <a:pPr lvl="1"/>
            <a:r>
              <a:rPr lang="en-GB" dirty="0" smtClean="0"/>
              <a:t>Makes it easier to read</a:t>
            </a:r>
            <a:endParaRPr lang="en-GB" dirty="0" smtClean="0"/>
          </a:p>
          <a:p>
            <a:pPr lvl="1"/>
            <a:r>
              <a:rPr lang="en-GB" dirty="0" smtClean="0"/>
              <a:t>Only use as a rough guide</a:t>
            </a:r>
            <a:endParaRPr lang="en-GB" dirty="0" smtClean="0"/>
          </a:p>
          <a:p>
            <a:endParaRPr lang="en-GB" dirty="0"/>
          </a:p>
          <a:p>
            <a:r>
              <a:rPr lang="en-GB" dirty="0" smtClean="0"/>
              <a:t>The first sentence of the paragraph most important!</a:t>
            </a:r>
            <a:endParaRPr lang="en-GB" dirty="0" smtClean="0"/>
          </a:p>
          <a:p>
            <a:pPr lvl="1"/>
            <a:r>
              <a:rPr lang="en-GB" dirty="0" smtClean="0"/>
              <a:t>Helps with the flow</a:t>
            </a:r>
            <a:endParaRPr lang="en-GB" dirty="0" smtClean="0"/>
          </a:p>
          <a:p>
            <a:pPr lvl="1"/>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paragraphs flow</a:t>
            </a:r>
            <a:endParaRPr lang="en-GB" dirty="0"/>
          </a:p>
        </p:txBody>
      </p:sp>
      <p:sp>
        <p:nvSpPr>
          <p:cNvPr id="3" name="Content Placeholder 2"/>
          <p:cNvSpPr>
            <a:spLocks noGrp="1"/>
          </p:cNvSpPr>
          <p:nvPr>
            <p:ph idx="1"/>
          </p:nvPr>
        </p:nvSpPr>
        <p:spPr/>
        <p:txBody>
          <a:bodyPr>
            <a:normAutofit/>
          </a:bodyPr>
          <a:lstStyle/>
          <a:p>
            <a:r>
              <a:rPr lang="en-GB" dirty="0" smtClean="0"/>
              <a:t>The first sentence should help the reader understand the direction of writing:</a:t>
            </a:r>
            <a:endParaRPr lang="en-GB" dirty="0" smtClean="0"/>
          </a:p>
          <a:p>
            <a:pPr lvl="1"/>
            <a:r>
              <a:rPr lang="en-GB" dirty="0" smtClean="0"/>
              <a:t>Continuation from the last paragraph</a:t>
            </a:r>
            <a:endParaRPr lang="en-GB" dirty="0" smtClean="0"/>
          </a:p>
          <a:p>
            <a:pPr lvl="1"/>
            <a:r>
              <a:rPr lang="en-GB" dirty="0" smtClean="0"/>
              <a:t>Or starting a new point</a:t>
            </a:r>
            <a:endParaRPr lang="en-GB" dirty="0" smtClean="0"/>
          </a:p>
          <a:p>
            <a:pPr marL="0" indent="0">
              <a:buNone/>
            </a:pPr>
            <a:endParaRPr lang="en-GB" dirty="0" smtClean="0"/>
          </a:p>
          <a:p>
            <a:pPr marL="0" indent="0">
              <a:buNone/>
            </a:pPr>
            <a:r>
              <a:rPr lang="en-GB" dirty="0" smtClean="0"/>
              <a:t>‘The </a:t>
            </a:r>
            <a:r>
              <a:rPr lang="en-GB" dirty="0"/>
              <a:t>previous paragraph outlined the main sources of automatic ageism. There are also several other more minor sources</a:t>
            </a:r>
            <a:r>
              <a:rPr lang="en-GB" dirty="0" smtClean="0"/>
              <a:t>.’</a:t>
            </a:r>
            <a:endParaRPr lang="en-GB" dirty="0"/>
          </a:p>
          <a:p>
            <a:pPr marL="457200" lvl="1" indent="0">
              <a:buNone/>
            </a:pPr>
            <a:r>
              <a:rPr lang="en-GB" sz="2600" dirty="0"/>
              <a:t>						</a:t>
            </a:r>
            <a:r>
              <a:rPr lang="en-GB" sz="2600" dirty="0" smtClean="0"/>
              <a:t>			</a:t>
            </a:r>
            <a:r>
              <a:rPr lang="en-GB" sz="2100" dirty="0" smtClean="0"/>
              <a:t>(</a:t>
            </a:r>
            <a:r>
              <a:rPr lang="en-GB" sz="2100" dirty="0"/>
              <a:t>Godfrey, 2013: 36)</a:t>
            </a:r>
            <a:endParaRPr lang="en-GB" sz="2100" dirty="0"/>
          </a:p>
          <a:p>
            <a:endParaRPr lang="en-GB" dirty="0"/>
          </a:p>
        </p:txBody>
      </p:sp>
      <p:sp>
        <p:nvSpPr>
          <p:cNvPr id="5" name="Rectangle 4"/>
          <p:cNvSpPr/>
          <p:nvPr/>
        </p:nvSpPr>
        <p:spPr>
          <a:xfrm>
            <a:off x="119336" y="6381328"/>
            <a:ext cx="9806880" cy="369332"/>
          </a:xfrm>
          <a:prstGeom prst="rect">
            <a:avLst/>
          </a:prstGeom>
        </p:spPr>
        <p:txBody>
          <a:bodyPr wrap="square">
            <a:spAutoFit/>
          </a:bodyPr>
          <a:lstStyle/>
          <a:p>
            <a:r>
              <a:rPr lang="en-GB" dirty="0"/>
              <a:t>Godfrey, J. (2013) </a:t>
            </a:r>
            <a:r>
              <a:rPr lang="en-GB" i="1" dirty="0"/>
              <a:t>The Student Phrase Book: Vocabulary for Writing at University.</a:t>
            </a:r>
            <a:r>
              <a:rPr lang="en-GB" dirty="0"/>
              <a:t> Palgrave Macmillan.</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3552" y="105170"/>
            <a:ext cx="8064896" cy="1470025"/>
          </a:xfrm>
        </p:spPr>
        <p:txBody>
          <a:bodyPr>
            <a:noAutofit/>
          </a:bodyPr>
          <a:lstStyle/>
          <a:p>
            <a:r>
              <a:rPr lang="en-GB" sz="6000" dirty="0" smtClean="0"/>
              <a:t>English Language Centre</a:t>
            </a:r>
            <a:br>
              <a:rPr lang="en-GB" sz="4800" dirty="0" smtClean="0"/>
            </a:br>
            <a:r>
              <a:rPr lang="en-GB" sz="2400" dirty="0" smtClean="0"/>
              <a:t>’English as a second language’</a:t>
            </a:r>
            <a:endParaRPr lang="en-GB" sz="2400" dirty="0"/>
          </a:p>
        </p:txBody>
      </p:sp>
      <p:sp>
        <p:nvSpPr>
          <p:cNvPr id="3" name="Subtitle 2"/>
          <p:cNvSpPr>
            <a:spLocks noGrp="1"/>
          </p:cNvSpPr>
          <p:nvPr>
            <p:ph type="subTitle" idx="1"/>
          </p:nvPr>
        </p:nvSpPr>
        <p:spPr>
          <a:xfrm>
            <a:off x="839416" y="2035922"/>
            <a:ext cx="5904656" cy="2564545"/>
          </a:xfrm>
        </p:spPr>
        <p:txBody>
          <a:bodyPr>
            <a:normAutofit fontScale="77500" lnSpcReduction="20000"/>
          </a:bodyPr>
          <a:lstStyle/>
          <a:p>
            <a:r>
              <a:rPr lang="en-GB" sz="5400" dirty="0" smtClean="0">
                <a:solidFill>
                  <a:schemeClr val="tx1"/>
                </a:solidFill>
              </a:rPr>
              <a:t>Writing Café </a:t>
            </a:r>
            <a:endParaRPr lang="en-GB" sz="5400" dirty="0" smtClean="0">
              <a:solidFill>
                <a:schemeClr val="tx1"/>
              </a:solidFill>
            </a:endParaRPr>
          </a:p>
          <a:p>
            <a:r>
              <a:rPr lang="en-GB" sz="5400" dirty="0" smtClean="0">
                <a:solidFill>
                  <a:schemeClr val="tx1"/>
                </a:solidFill>
              </a:rPr>
              <a:t>Mondays &amp; Fridays (Only)</a:t>
            </a:r>
            <a:endParaRPr lang="en-GB" sz="5400" dirty="0" smtClean="0">
              <a:solidFill>
                <a:schemeClr val="tx1"/>
              </a:solidFill>
            </a:endParaRPr>
          </a:p>
          <a:p>
            <a:r>
              <a:rPr lang="en-GB" sz="5400" dirty="0" smtClean="0">
                <a:solidFill>
                  <a:schemeClr val="tx1"/>
                </a:solidFill>
              </a:rPr>
              <a:t>10am to 12 Noon</a:t>
            </a:r>
            <a:endParaRPr lang="en-GB" sz="5400" dirty="0" smtClean="0">
              <a:solidFill>
                <a:schemeClr val="tx1"/>
              </a:solidFill>
            </a:endParaRPr>
          </a:p>
        </p:txBody>
      </p:sp>
      <p:sp>
        <p:nvSpPr>
          <p:cNvPr id="6" name="Title 1"/>
          <p:cNvSpPr txBox="1"/>
          <p:nvPr/>
        </p:nvSpPr>
        <p:spPr>
          <a:xfrm>
            <a:off x="371487" y="1242623"/>
            <a:ext cx="684076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endParaRPr lang="en-GB" sz="6600" dirty="0" smtClean="0"/>
          </a:p>
        </p:txBody>
      </p:sp>
      <p:sp>
        <p:nvSpPr>
          <p:cNvPr id="7" name="Title 1"/>
          <p:cNvSpPr txBox="1"/>
          <p:nvPr/>
        </p:nvSpPr>
        <p:spPr>
          <a:xfrm>
            <a:off x="47328" y="2145846"/>
            <a:ext cx="7416824"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endParaRPr lang="en-GB" sz="3200" dirty="0" smtClean="0"/>
          </a:p>
        </p:txBody>
      </p:sp>
      <p:sp>
        <p:nvSpPr>
          <p:cNvPr id="9" name="Subtitle 2"/>
          <p:cNvSpPr txBox="1"/>
          <p:nvPr/>
        </p:nvSpPr>
        <p:spPr>
          <a:xfrm>
            <a:off x="455712" y="5061695"/>
            <a:ext cx="11280576" cy="120081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GB" dirty="0">
                <a:solidFill>
                  <a:srgbClr val="C00000"/>
                </a:solidFill>
                <a:hlinkClick r:id="rId1"/>
              </a:rPr>
              <a:t>https://</a:t>
            </a:r>
            <a:r>
              <a:rPr lang="en-GB" dirty="0" smtClean="0">
                <a:solidFill>
                  <a:srgbClr val="C00000"/>
                </a:solidFill>
                <a:hlinkClick r:id="rId1"/>
              </a:rPr>
              <a:t>www.plymouth.ac.uk/student-life/services/international-students/english-language-centre</a:t>
            </a:r>
            <a:r>
              <a:rPr lang="en-GB" dirty="0" smtClean="0">
                <a:solidFill>
                  <a:srgbClr val="C00000"/>
                </a:solidFill>
              </a:rPr>
              <a:t> </a:t>
            </a:r>
            <a:endParaRPr lang="en-GB" dirty="0"/>
          </a:p>
        </p:txBody>
      </p:sp>
      <p:sp>
        <p:nvSpPr>
          <p:cNvPr id="12" name="Subtitle 2"/>
          <p:cNvSpPr txBox="1"/>
          <p:nvPr/>
        </p:nvSpPr>
        <p:spPr>
          <a:xfrm>
            <a:off x="7820218" y="3548809"/>
            <a:ext cx="3312368" cy="256454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GB" sz="4000" dirty="0">
                <a:solidFill>
                  <a:schemeClr val="tx1"/>
                </a:solidFill>
              </a:rPr>
              <a:t>H</a:t>
            </a:r>
            <a:r>
              <a:rPr lang="en-GB" sz="4000" dirty="0" smtClean="0">
                <a:solidFill>
                  <a:schemeClr val="tx1"/>
                </a:solidFill>
              </a:rPr>
              <a:t>elp with grammar</a:t>
            </a:r>
            <a:endParaRPr lang="en-GB" sz="4000" dirty="0" smtClean="0">
              <a:solidFill>
                <a:schemeClr val="tx1"/>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3500" y="1999456"/>
            <a:ext cx="2065804" cy="15493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Critical thinking</a:t>
            </a:r>
            <a:endParaRPr lang="en-GB" dirty="0"/>
          </a:p>
        </p:txBody>
      </p:sp>
      <p:sp>
        <p:nvSpPr>
          <p:cNvPr id="3" name="Content Placeholder 2"/>
          <p:cNvSpPr>
            <a:spLocks noGrp="1"/>
          </p:cNvSpPr>
          <p:nvPr>
            <p:ph idx="1"/>
          </p:nvPr>
        </p:nvSpPr>
        <p:spPr/>
        <p:txBody>
          <a:bodyPr/>
          <a:lstStyle/>
          <a:p>
            <a:pPr marL="457200" lvl="1" indent="0">
              <a:buNone/>
            </a:pPr>
            <a:endParaRPr lang="en-GB" dirty="0" smtClean="0"/>
          </a:p>
        </p:txBody>
      </p:sp>
      <p:grpSp>
        <p:nvGrpSpPr>
          <p:cNvPr id="20" name="Group 19"/>
          <p:cNvGrpSpPr/>
          <p:nvPr/>
        </p:nvGrpSpPr>
        <p:grpSpPr>
          <a:xfrm>
            <a:off x="2390425" y="1719457"/>
            <a:ext cx="7608258" cy="2002025"/>
            <a:chOff x="915921" y="3721481"/>
            <a:chExt cx="7608258" cy="2002025"/>
          </a:xfrm>
        </p:grpSpPr>
        <p:cxnSp>
          <p:nvCxnSpPr>
            <p:cNvPr id="5" name="Straight Connector 4"/>
            <p:cNvCxnSpPr/>
            <p:nvPr/>
          </p:nvCxnSpPr>
          <p:spPr>
            <a:xfrm flipV="1">
              <a:off x="1492211" y="5089633"/>
              <a:ext cx="6506480" cy="504056"/>
            </a:xfrm>
            <a:prstGeom prst="line">
              <a:avLst/>
            </a:prstGeom>
            <a:ln w="41275"/>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494036" y="5471478"/>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918056" y="5377665"/>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4092255" y="5282352"/>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5182276" y="5185508"/>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7801938" y="4981621"/>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915921" y="4960260"/>
              <a:ext cx="1399229" cy="369332"/>
            </a:xfrm>
            <a:prstGeom prst="rect">
              <a:avLst/>
            </a:prstGeom>
            <a:noFill/>
          </p:spPr>
          <p:txBody>
            <a:bodyPr wrap="none" rtlCol="0">
              <a:spAutoFit/>
            </a:bodyPr>
            <a:lstStyle/>
            <a:p>
              <a:r>
                <a:rPr lang="en-GB" dirty="0"/>
                <a:t>Introduction</a:t>
              </a:r>
              <a:endParaRPr lang="en-GB" dirty="0"/>
            </a:p>
          </p:txBody>
        </p:sp>
        <p:sp>
          <p:nvSpPr>
            <p:cNvPr id="12" name="TextBox 11"/>
            <p:cNvSpPr txBox="1"/>
            <p:nvPr/>
          </p:nvSpPr>
          <p:spPr>
            <a:xfrm>
              <a:off x="7223823" y="4504277"/>
              <a:ext cx="1300356" cy="369332"/>
            </a:xfrm>
            <a:prstGeom prst="rect">
              <a:avLst/>
            </a:prstGeom>
            <a:noFill/>
          </p:spPr>
          <p:txBody>
            <a:bodyPr wrap="none" rtlCol="0">
              <a:spAutoFit/>
            </a:bodyPr>
            <a:lstStyle/>
            <a:p>
              <a:r>
                <a:rPr lang="en-GB" dirty="0"/>
                <a:t>Conclusions</a:t>
              </a:r>
              <a:endParaRPr lang="en-GB" dirty="0"/>
            </a:p>
          </p:txBody>
        </p:sp>
        <p:sp>
          <p:nvSpPr>
            <p:cNvPr id="13" name="TextBox 12"/>
            <p:cNvSpPr txBox="1"/>
            <p:nvPr/>
          </p:nvSpPr>
          <p:spPr>
            <a:xfrm>
              <a:off x="2648246" y="4873609"/>
              <a:ext cx="839974" cy="369332"/>
            </a:xfrm>
            <a:prstGeom prst="rect">
              <a:avLst/>
            </a:prstGeom>
            <a:noFill/>
          </p:spPr>
          <p:txBody>
            <a:bodyPr wrap="none" rtlCol="0">
              <a:spAutoFit/>
            </a:bodyPr>
            <a:lstStyle/>
            <a:p>
              <a:r>
                <a:rPr lang="en-GB" dirty="0"/>
                <a:t>Point 1</a:t>
              </a:r>
              <a:endParaRPr lang="en-GB" dirty="0"/>
            </a:p>
          </p:txBody>
        </p:sp>
        <p:sp>
          <p:nvSpPr>
            <p:cNvPr id="14" name="TextBox 13"/>
            <p:cNvSpPr txBox="1"/>
            <p:nvPr/>
          </p:nvSpPr>
          <p:spPr>
            <a:xfrm>
              <a:off x="3760021" y="4830629"/>
              <a:ext cx="839974" cy="369332"/>
            </a:xfrm>
            <a:prstGeom prst="rect">
              <a:avLst/>
            </a:prstGeom>
            <a:noFill/>
          </p:spPr>
          <p:txBody>
            <a:bodyPr wrap="none" rtlCol="0">
              <a:spAutoFit/>
            </a:bodyPr>
            <a:lstStyle/>
            <a:p>
              <a:r>
                <a:rPr lang="en-GB" dirty="0"/>
                <a:t>Point 2</a:t>
              </a:r>
              <a:endParaRPr lang="en-GB" dirty="0"/>
            </a:p>
          </p:txBody>
        </p:sp>
        <p:sp>
          <p:nvSpPr>
            <p:cNvPr id="15" name="TextBox 14"/>
            <p:cNvSpPr txBox="1"/>
            <p:nvPr/>
          </p:nvSpPr>
          <p:spPr>
            <a:xfrm>
              <a:off x="4876352" y="4763843"/>
              <a:ext cx="839974" cy="369332"/>
            </a:xfrm>
            <a:prstGeom prst="rect">
              <a:avLst/>
            </a:prstGeom>
            <a:noFill/>
          </p:spPr>
          <p:txBody>
            <a:bodyPr wrap="none" rtlCol="0">
              <a:spAutoFit/>
            </a:bodyPr>
            <a:lstStyle/>
            <a:p>
              <a:r>
                <a:rPr lang="en-GB" dirty="0"/>
                <a:t>Point 3</a:t>
              </a:r>
              <a:endParaRPr lang="en-GB" dirty="0"/>
            </a:p>
          </p:txBody>
        </p:sp>
        <p:sp>
          <p:nvSpPr>
            <p:cNvPr id="16" name="TextBox 15"/>
            <p:cNvSpPr txBox="1"/>
            <p:nvPr/>
          </p:nvSpPr>
          <p:spPr>
            <a:xfrm>
              <a:off x="4097348" y="3721481"/>
              <a:ext cx="1165704" cy="369332"/>
            </a:xfrm>
            <a:prstGeom prst="rect">
              <a:avLst/>
            </a:prstGeom>
            <a:noFill/>
          </p:spPr>
          <p:txBody>
            <a:bodyPr wrap="none" rtlCol="0">
              <a:spAutoFit/>
            </a:bodyPr>
            <a:lstStyle/>
            <a:p>
              <a:r>
                <a:rPr lang="en-GB" dirty="0"/>
                <a:t>Discussion</a:t>
              </a:r>
              <a:endParaRPr lang="en-GB" dirty="0"/>
            </a:p>
          </p:txBody>
        </p:sp>
        <p:sp>
          <p:nvSpPr>
            <p:cNvPr id="17" name="Left Brace 16"/>
            <p:cNvSpPr/>
            <p:nvPr/>
          </p:nvSpPr>
          <p:spPr>
            <a:xfrm rot="5400000">
              <a:off x="4378047" y="1961935"/>
              <a:ext cx="585015" cy="484345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Oval 17"/>
            <p:cNvSpPr/>
            <p:nvPr/>
          </p:nvSpPr>
          <p:spPr>
            <a:xfrm>
              <a:off x="6327692" y="5092078"/>
              <a:ext cx="243001" cy="2520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6021768" y="4670413"/>
              <a:ext cx="839974" cy="369332"/>
            </a:xfrm>
            <a:prstGeom prst="rect">
              <a:avLst/>
            </a:prstGeom>
            <a:noFill/>
          </p:spPr>
          <p:txBody>
            <a:bodyPr wrap="none" rtlCol="0">
              <a:spAutoFit/>
            </a:bodyPr>
            <a:lstStyle/>
            <a:p>
              <a:r>
                <a:rPr lang="en-GB" dirty="0"/>
                <a:t>Point 4</a:t>
              </a:r>
              <a:endParaRPr lang="en-GB" dirty="0"/>
            </a:p>
          </p:txBody>
        </p:sp>
      </p:grpSp>
      <p:graphicFrame>
        <p:nvGraphicFramePr>
          <p:cNvPr id="22" name="Content Placeholder 3"/>
          <p:cNvGraphicFramePr/>
          <p:nvPr/>
        </p:nvGraphicFramePr>
        <p:xfrm>
          <a:off x="5099876" y="4108372"/>
          <a:ext cx="2501960" cy="23193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23" name="Straight Arrow Connector 22"/>
          <p:cNvCxnSpPr>
            <a:stCxn id="22" idx="0"/>
            <a:endCxn id="7" idx="5"/>
          </p:cNvCxnSpPr>
          <p:nvPr/>
        </p:nvCxnSpPr>
        <p:spPr>
          <a:xfrm flipH="1" flipV="1">
            <a:off x="4599974" y="3590760"/>
            <a:ext cx="1750882" cy="5176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0"/>
            <a:endCxn id="8" idx="5"/>
          </p:cNvCxnSpPr>
          <p:nvPr/>
        </p:nvCxnSpPr>
        <p:spPr>
          <a:xfrm flipH="1" flipV="1">
            <a:off x="5774174" y="3495446"/>
            <a:ext cx="576683" cy="6129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0"/>
            <a:endCxn id="9" idx="3"/>
          </p:cNvCxnSpPr>
          <p:nvPr/>
        </p:nvCxnSpPr>
        <p:spPr>
          <a:xfrm flipV="1">
            <a:off x="6350857" y="3398602"/>
            <a:ext cx="341511" cy="70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0"/>
            <a:endCxn id="18" idx="3"/>
          </p:cNvCxnSpPr>
          <p:nvPr/>
        </p:nvCxnSpPr>
        <p:spPr>
          <a:xfrm flipV="1">
            <a:off x="6350857" y="3305172"/>
            <a:ext cx="1486927" cy="803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9392"/>
            <a:ext cx="8229600" cy="1143000"/>
          </a:xfrm>
        </p:spPr>
        <p:txBody>
          <a:bodyPr/>
          <a:lstStyle/>
          <a:p>
            <a:r>
              <a:rPr lang="en-GB" dirty="0">
                <a:solidFill>
                  <a:srgbClr val="FF0000"/>
                </a:solidFill>
              </a:rPr>
              <a:t>Describe</a:t>
            </a:r>
            <a:r>
              <a:rPr lang="en-GB" dirty="0"/>
              <a:t>, </a:t>
            </a:r>
            <a:r>
              <a:rPr lang="en-GB" dirty="0">
                <a:solidFill>
                  <a:srgbClr val="00B050"/>
                </a:solidFill>
              </a:rPr>
              <a:t>Analyse</a:t>
            </a:r>
            <a:r>
              <a:rPr lang="en-GB" dirty="0"/>
              <a:t> and </a:t>
            </a:r>
            <a:r>
              <a:rPr lang="en-GB" dirty="0">
                <a:solidFill>
                  <a:srgbClr val="0070C0"/>
                </a:solidFill>
              </a:rPr>
              <a:t>Evaluate</a:t>
            </a:r>
            <a:endParaRPr lang="en-GB" dirty="0"/>
          </a:p>
        </p:txBody>
      </p:sp>
      <p:sp>
        <p:nvSpPr>
          <p:cNvPr id="3" name="Content Placeholder 2"/>
          <p:cNvSpPr>
            <a:spLocks noGrp="1"/>
          </p:cNvSpPr>
          <p:nvPr>
            <p:ph idx="1"/>
          </p:nvPr>
        </p:nvSpPr>
        <p:spPr>
          <a:xfrm>
            <a:off x="191344" y="908720"/>
            <a:ext cx="11809312" cy="5400600"/>
          </a:xfrm>
        </p:spPr>
        <p:txBody>
          <a:bodyPr>
            <a:normAutofit fontScale="85000" lnSpcReduction="20000"/>
          </a:bodyPr>
          <a:lstStyle/>
          <a:p>
            <a:pPr marL="0" indent="0">
              <a:buNone/>
            </a:pPr>
            <a:r>
              <a:rPr lang="en-GB" dirty="0" smtClean="0"/>
              <a:t>Looking at individual design stages for any computing project, …it is particularly important… (Harvey, 2016). </a:t>
            </a:r>
            <a:r>
              <a:rPr lang="en-GB" dirty="0"/>
              <a:t> </a:t>
            </a:r>
            <a:r>
              <a:rPr lang="en-GB" dirty="0" smtClean="0"/>
              <a:t>Good computing practice should always… (Matthews, 2015).  Certainly Frederick (2016</a:t>
            </a:r>
            <a:r>
              <a:rPr lang="en-GB" dirty="0"/>
              <a:t>) </a:t>
            </a:r>
            <a:r>
              <a:rPr lang="en-GB" dirty="0" smtClean="0"/>
              <a:t>demonstrates many approaches to help avoid potential failures with certain computational designs… </a:t>
            </a:r>
            <a:endParaRPr lang="en-GB" dirty="0" smtClean="0"/>
          </a:p>
          <a:p>
            <a:pPr marL="0" indent="0">
              <a:buNone/>
            </a:pPr>
            <a:r>
              <a:rPr lang="en-GB" b="1" dirty="0" smtClean="0"/>
              <a:t>However</a:t>
            </a:r>
            <a:r>
              <a:rPr lang="en-GB" dirty="0"/>
              <a:t>, to gain a better understanding of </a:t>
            </a:r>
            <a:r>
              <a:rPr lang="en-GB" dirty="0" smtClean="0"/>
              <a:t>where poor design can lead to project failure, it is important to </a:t>
            </a:r>
            <a:r>
              <a:rPr lang="en-GB" dirty="0"/>
              <a:t>examine… …certainly </a:t>
            </a:r>
            <a:r>
              <a:rPr lang="en-GB" dirty="0" smtClean="0">
                <a:solidFill>
                  <a:srgbClr val="FF0000"/>
                </a:solidFill>
              </a:rPr>
              <a:t>I.T.</a:t>
            </a:r>
            <a:r>
              <a:rPr lang="en-GB" dirty="0" smtClean="0"/>
              <a:t> specialists </a:t>
            </a:r>
            <a:r>
              <a:rPr lang="en-GB" dirty="0"/>
              <a:t>need to communicate </a:t>
            </a:r>
            <a:r>
              <a:rPr lang="en-GB" dirty="0" smtClean="0"/>
              <a:t>clearly what… </a:t>
            </a:r>
            <a:r>
              <a:rPr lang="en-GB" dirty="0"/>
              <a:t>as </a:t>
            </a:r>
            <a:r>
              <a:rPr lang="en-GB" dirty="0" smtClean="0"/>
              <a:t>also suggest </a:t>
            </a:r>
            <a:r>
              <a:rPr lang="en-GB" dirty="0"/>
              <a:t>by </a:t>
            </a:r>
            <a:r>
              <a:rPr lang="en-GB" dirty="0" smtClean="0"/>
              <a:t>Adams </a:t>
            </a:r>
            <a:r>
              <a:rPr lang="en-GB" dirty="0"/>
              <a:t>(</a:t>
            </a:r>
            <a:r>
              <a:rPr lang="en-GB" dirty="0" smtClean="0"/>
              <a:t>2006</a:t>
            </a:r>
            <a:r>
              <a:rPr lang="en-GB" dirty="0"/>
              <a:t>)</a:t>
            </a:r>
            <a:r>
              <a:rPr lang="en-GB" dirty="0" smtClean="0"/>
              <a:t>.</a:t>
            </a:r>
            <a:r>
              <a:rPr lang="en-GB" dirty="0"/>
              <a:t>  </a:t>
            </a:r>
            <a:r>
              <a:rPr lang="en-GB" b="1" dirty="0" smtClean="0"/>
              <a:t>Although</a:t>
            </a:r>
            <a:r>
              <a:rPr lang="en-GB" dirty="0" smtClean="0"/>
              <a:t>, </a:t>
            </a:r>
            <a:r>
              <a:rPr lang="en-GB" b="1" dirty="0" smtClean="0"/>
              <a:t>one</a:t>
            </a:r>
            <a:r>
              <a:rPr lang="en-GB" dirty="0" smtClean="0"/>
              <a:t> </a:t>
            </a:r>
            <a:r>
              <a:rPr lang="en-GB" b="1" dirty="0"/>
              <a:t>major drawback </a:t>
            </a:r>
            <a:r>
              <a:rPr lang="en-GB" dirty="0"/>
              <a:t>of </a:t>
            </a:r>
            <a:r>
              <a:rPr lang="en-GB" dirty="0" smtClean="0"/>
              <a:t>this approach is that</a:t>
            </a:r>
            <a:r>
              <a:rPr lang="en-GB" dirty="0"/>
              <a:t>… </a:t>
            </a:r>
            <a:r>
              <a:rPr lang="en-GB" dirty="0" smtClean="0"/>
              <a:t>(Harvey, </a:t>
            </a:r>
            <a:r>
              <a:rPr lang="en-GB" dirty="0"/>
              <a:t>2016).  </a:t>
            </a:r>
            <a:r>
              <a:rPr lang="en-GB" dirty="0" smtClean="0"/>
              <a:t>In order to ensure that any design is…and performs as intended…, a new approach is required to overcome those issues… </a:t>
            </a:r>
            <a:r>
              <a:rPr lang="en-GB" b="1" dirty="0" smtClean="0"/>
              <a:t>However</a:t>
            </a:r>
            <a:r>
              <a:rPr lang="en-GB" dirty="0" smtClean="0"/>
              <a:t>, Brian (2016) provides a solution that would lead to better…</a:t>
            </a:r>
            <a:endParaRPr lang="en-GB" dirty="0" smtClean="0"/>
          </a:p>
          <a:p>
            <a:pPr marL="0" indent="0">
              <a:buNone/>
            </a:pPr>
            <a:r>
              <a:rPr lang="en-GB" b="1" dirty="0" smtClean="0"/>
              <a:t>Having </a:t>
            </a:r>
            <a:r>
              <a:rPr lang="en-GB" b="1" dirty="0"/>
              <a:t>considered</a:t>
            </a:r>
            <a:r>
              <a:rPr lang="en-GB" dirty="0"/>
              <a:t> </a:t>
            </a:r>
            <a:r>
              <a:rPr lang="en-GB" dirty="0" smtClean="0"/>
              <a:t>all the important </a:t>
            </a:r>
            <a:r>
              <a:rPr lang="en-GB" dirty="0"/>
              <a:t>issues </a:t>
            </a:r>
            <a:r>
              <a:rPr lang="en-GB" dirty="0" smtClean="0"/>
              <a:t>associated with computational design practices, </a:t>
            </a:r>
            <a:r>
              <a:rPr lang="en-GB" dirty="0"/>
              <a:t>there is </a:t>
            </a:r>
            <a:r>
              <a:rPr lang="en-GB" b="1" dirty="0"/>
              <a:t>clear evidence </a:t>
            </a:r>
            <a:r>
              <a:rPr lang="en-GB" dirty="0"/>
              <a:t>that </a:t>
            </a:r>
            <a:r>
              <a:rPr lang="en-GB" dirty="0" smtClean="0"/>
              <a:t>more </a:t>
            </a:r>
            <a:r>
              <a:rPr lang="en-GB" dirty="0"/>
              <a:t>needs to be </a:t>
            </a:r>
            <a:r>
              <a:rPr lang="en-GB" dirty="0" smtClean="0"/>
              <a:t>done…, particularly…</a:t>
            </a:r>
            <a:r>
              <a:rPr lang="en-GB" dirty="0"/>
              <a:t>  </a:t>
            </a:r>
            <a:r>
              <a:rPr lang="en-GB" dirty="0" smtClean="0"/>
              <a:t>Making </a:t>
            </a:r>
            <a:r>
              <a:rPr lang="en-GB" dirty="0"/>
              <a:t>these </a:t>
            </a:r>
            <a:r>
              <a:rPr lang="en-GB" dirty="0" smtClean="0"/>
              <a:t>changes would </a:t>
            </a:r>
            <a:r>
              <a:rPr lang="en-GB" dirty="0"/>
              <a:t>not only </a:t>
            </a:r>
            <a:r>
              <a:rPr lang="en-GB" dirty="0" smtClean="0"/>
              <a:t>improve practice</a:t>
            </a:r>
            <a:r>
              <a:rPr lang="en-GB" dirty="0"/>
              <a:t>, but </a:t>
            </a:r>
            <a:r>
              <a:rPr lang="en-GB" dirty="0" smtClean="0"/>
              <a:t>also </a:t>
            </a:r>
            <a:r>
              <a:rPr lang="en-GB" dirty="0"/>
              <a:t>lead to further </a:t>
            </a:r>
            <a:r>
              <a:rPr lang="en-GB" dirty="0" smtClean="0"/>
              <a:t>improvements in...resulting in fewer failures…</a:t>
            </a:r>
            <a:r>
              <a:rPr lang="en-GB" dirty="0"/>
              <a:t> </a:t>
            </a:r>
            <a:r>
              <a:rPr lang="en-GB" dirty="0" smtClean="0"/>
              <a:t>It is therefore </a:t>
            </a:r>
            <a:r>
              <a:rPr lang="en-GB" b="1" dirty="0" smtClean="0"/>
              <a:t>recommended</a:t>
            </a:r>
            <a:r>
              <a:rPr lang="en-GB" dirty="0" smtClean="0"/>
              <a:t> that…</a:t>
            </a:r>
            <a:endParaRPr lang="en-GB" dirty="0" smtClean="0"/>
          </a:p>
        </p:txBody>
      </p:sp>
      <p:sp>
        <p:nvSpPr>
          <p:cNvPr id="4" name="TextBox 3"/>
          <p:cNvSpPr txBox="1"/>
          <p:nvPr/>
        </p:nvSpPr>
        <p:spPr>
          <a:xfrm>
            <a:off x="191344" y="6156593"/>
            <a:ext cx="10225135" cy="584775"/>
          </a:xfrm>
          <a:prstGeom prst="rect">
            <a:avLst/>
          </a:prstGeom>
          <a:noFill/>
        </p:spPr>
        <p:txBody>
          <a:bodyPr wrap="square" rtlCol="0">
            <a:spAutoFit/>
          </a:bodyPr>
          <a:lstStyle/>
          <a:p>
            <a:r>
              <a:rPr lang="en-GB" sz="1600" dirty="0"/>
              <a:t>PLEASE NOTE:  make sure the acronyms are explained </a:t>
            </a:r>
            <a:endParaRPr lang="en-GB" sz="1600" dirty="0" smtClean="0"/>
          </a:p>
          <a:p>
            <a:r>
              <a:rPr lang="en-GB" sz="1600" dirty="0" smtClean="0"/>
              <a:t>E.g. </a:t>
            </a:r>
            <a:r>
              <a:rPr lang="en-GB" sz="1600" dirty="0"/>
              <a:t>Information Technology </a:t>
            </a:r>
            <a:r>
              <a:rPr lang="en-GB" sz="1600" dirty="0" smtClean="0"/>
              <a:t>(</a:t>
            </a:r>
            <a:r>
              <a:rPr lang="en-GB" sz="1600" dirty="0" smtClean="0">
                <a:solidFill>
                  <a:srgbClr val="FF0000"/>
                </a:solidFill>
              </a:rPr>
              <a:t>I.T.)</a:t>
            </a:r>
            <a:r>
              <a:rPr lang="en-GB" sz="1600" dirty="0" smtClean="0"/>
              <a:t> - appreciate this one is obvious, however, doing so ensures absolute clarity!</a:t>
            </a:r>
            <a:endParaRPr lang="en-GB" sz="1600" dirty="0">
              <a:solidFill>
                <a:srgbClr val="FF0000"/>
              </a:solidFill>
            </a:endParaRPr>
          </a:p>
        </p:txBody>
      </p:sp>
      <p:sp>
        <p:nvSpPr>
          <p:cNvPr id="8" name="Rounded Rectangle 7"/>
          <p:cNvSpPr/>
          <p:nvPr/>
        </p:nvSpPr>
        <p:spPr>
          <a:xfrm>
            <a:off x="191344" y="836710"/>
            <a:ext cx="11665296" cy="1440162"/>
          </a:xfrm>
          <a:prstGeom prst="roundRect">
            <a:avLst>
              <a:gd name="adj" fmla="val 658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91344" y="2311788"/>
            <a:ext cx="11665296" cy="2016224"/>
          </a:xfrm>
          <a:prstGeom prst="roundRect">
            <a:avLst>
              <a:gd name="adj" fmla="val 335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91344" y="4365104"/>
            <a:ext cx="11665296" cy="1656184"/>
          </a:xfrm>
          <a:prstGeom prst="roundRect">
            <a:avLst>
              <a:gd name="adj" fmla="val 3602"/>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Writing with critical language</a:t>
            </a:r>
            <a:endParaRPr lang="en-GB" dirty="0"/>
          </a:p>
        </p:txBody>
      </p:sp>
      <p:sp>
        <p:nvSpPr>
          <p:cNvPr id="3" name="Content Placeholder 2"/>
          <p:cNvSpPr>
            <a:spLocks noGrp="1"/>
          </p:cNvSpPr>
          <p:nvPr>
            <p:ph idx="1"/>
          </p:nvPr>
        </p:nvSpPr>
        <p:spPr>
          <a:xfrm>
            <a:off x="2135560" y="1600201"/>
            <a:ext cx="8075240" cy="1540768"/>
          </a:xfrm>
        </p:spPr>
        <p:txBody>
          <a:bodyPr>
            <a:normAutofit/>
          </a:bodyPr>
          <a:lstStyle/>
          <a:p>
            <a:r>
              <a:rPr lang="en-GB" dirty="0" smtClean="0">
                <a:hlinkClick r:id="rId1"/>
              </a:rPr>
              <a:t>www.phrasebank.manchester.ac.uk</a:t>
            </a:r>
            <a:endParaRPr lang="en-GB" dirty="0" smtClean="0"/>
          </a:p>
          <a:p>
            <a:r>
              <a:rPr lang="en-GB" dirty="0" smtClean="0"/>
              <a:t>Manchester Phrase Bank</a:t>
            </a:r>
            <a:endParaRPr lang="en-GB"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396" y="2934951"/>
            <a:ext cx="4890668" cy="3525125"/>
          </a:xfrm>
          <a:prstGeom prst="rect">
            <a:avLst/>
          </a:prstGeom>
        </p:spPr>
      </p:pic>
      <p:sp>
        <p:nvSpPr>
          <p:cNvPr id="5" name="Content Placeholder 2"/>
          <p:cNvSpPr txBox="1"/>
          <p:nvPr/>
        </p:nvSpPr>
        <p:spPr>
          <a:xfrm>
            <a:off x="6077272" y="2924945"/>
            <a:ext cx="4483224" cy="309634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GB" dirty="0"/>
              <a:t>Note the left navigation menu:</a:t>
            </a:r>
            <a:endParaRPr lang="en-GB" dirty="0"/>
          </a:p>
          <a:p>
            <a:pPr lvl="2"/>
            <a:r>
              <a:rPr lang="en-GB" dirty="0"/>
              <a:t>Being Critical</a:t>
            </a:r>
            <a:endParaRPr lang="en-GB" dirty="0"/>
          </a:p>
          <a:p>
            <a:pPr lvl="2"/>
            <a:r>
              <a:rPr lang="en-GB" dirty="0"/>
              <a:t>Being Cautious</a:t>
            </a:r>
            <a:endParaRPr lang="en-GB" dirty="0"/>
          </a:p>
          <a:p>
            <a:pPr lvl="2"/>
            <a:r>
              <a:rPr lang="en-GB" dirty="0"/>
              <a:t>Classifying and Listing</a:t>
            </a:r>
            <a:endParaRPr lang="en-GB" dirty="0"/>
          </a:p>
          <a:p>
            <a:pPr lvl="2"/>
            <a:r>
              <a:rPr lang="en-GB" dirty="0"/>
              <a:t>Compare and Contrast</a:t>
            </a:r>
            <a:endParaRPr lang="en-GB" dirty="0"/>
          </a:p>
          <a:p>
            <a:pPr lvl="2"/>
            <a:r>
              <a:rPr lang="en-GB" dirty="0"/>
              <a:t>Defining Terms</a:t>
            </a:r>
            <a:endParaRPr lang="en-GB" dirty="0"/>
          </a:p>
          <a:p>
            <a:pPr marL="914400" lvl="2" indent="0">
              <a:buNone/>
            </a:pPr>
            <a:r>
              <a:rPr lang="en-GB" dirty="0"/>
              <a:t>Etc…</a:t>
            </a:r>
            <a:endParaRPr lang="en-GB" dirty="0"/>
          </a:p>
        </p:txBody>
      </p:sp>
      <p:sp>
        <p:nvSpPr>
          <p:cNvPr id="6" name="Rectangle 5"/>
          <p:cNvSpPr/>
          <p:nvPr/>
        </p:nvSpPr>
        <p:spPr>
          <a:xfrm>
            <a:off x="1781396" y="3861048"/>
            <a:ext cx="1074244" cy="1800200"/>
          </a:xfrm>
          <a:prstGeom prst="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examples</a:t>
            </a:r>
            <a:endParaRPr lang="en-GB" dirty="0"/>
          </a:p>
        </p:txBody>
      </p:sp>
      <p:sp>
        <p:nvSpPr>
          <p:cNvPr id="3" name="Content Placeholder 2"/>
          <p:cNvSpPr>
            <a:spLocks noGrp="1"/>
          </p:cNvSpPr>
          <p:nvPr>
            <p:ph idx="1"/>
          </p:nvPr>
        </p:nvSpPr>
        <p:spPr/>
        <p:txBody>
          <a:bodyPr>
            <a:normAutofit/>
          </a:bodyPr>
          <a:lstStyle/>
          <a:p>
            <a:r>
              <a:rPr lang="en-GB" dirty="0" smtClean="0"/>
              <a:t>Other example reports (N.B. some provided on module DLE)</a:t>
            </a:r>
            <a:endParaRPr lang="en-GB" dirty="0" smtClean="0"/>
          </a:p>
          <a:p>
            <a:r>
              <a:rPr lang="en-GB" dirty="0" smtClean="0"/>
              <a:t>What about journal articles? E.g.</a:t>
            </a:r>
            <a:endParaRPr lang="en-GB" dirty="0" smtClean="0"/>
          </a:p>
          <a:p>
            <a:pPr lvl="1" fontAlgn="base"/>
            <a:r>
              <a:rPr lang="en-GB" dirty="0" err="1"/>
              <a:t>Analyzing</a:t>
            </a:r>
            <a:r>
              <a:rPr lang="en-GB" dirty="0"/>
              <a:t> the ecosystem of malicious URL redirection through longitudinal observation from </a:t>
            </a:r>
            <a:r>
              <a:rPr lang="en-GB" dirty="0" smtClean="0"/>
              <a:t>honeypots</a:t>
            </a:r>
            <a:endParaRPr lang="en-GB" dirty="0" smtClean="0"/>
          </a:p>
          <a:p>
            <a:pPr lvl="1" fontAlgn="base"/>
            <a:r>
              <a:rPr lang="en-GB" dirty="0" smtClean="0">
                <a:hlinkClick r:id="rId1"/>
              </a:rPr>
              <a:t>https://www.sciencedirect.com/science/article/pii/S016740481730007X</a:t>
            </a:r>
            <a:endParaRPr lang="en-GB" dirty="0" smtClean="0"/>
          </a:p>
          <a:p>
            <a:pPr lvl="1"/>
            <a:r>
              <a:rPr lang="en-GB" dirty="0" smtClean="0"/>
              <a:t>Structures can vary (headings and sub-headings)</a:t>
            </a:r>
            <a:endParaRPr lang="en-GB" dirty="0" smtClean="0"/>
          </a:p>
          <a:p>
            <a:pPr lvl="1"/>
            <a:r>
              <a:rPr lang="en-GB" dirty="0" smtClean="0"/>
              <a:t>Can provide ideas for structure approach </a:t>
            </a:r>
            <a:endParaRPr lang="en-GB" dirty="0" smtClean="0"/>
          </a:p>
          <a:p>
            <a:pPr lvl="1"/>
            <a:endParaRPr lang="en-GB"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Making an argument?</a:t>
            </a:r>
            <a:endParaRPr lang="en-GB" dirty="0"/>
          </a:p>
        </p:txBody>
      </p:sp>
      <p:sp>
        <p:nvSpPr>
          <p:cNvPr id="5" name="Subtitle 4"/>
          <p:cNvSpPr>
            <a:spLocks noGrp="1"/>
          </p:cNvSpPr>
          <p:nvPr>
            <p:ph type="subTitle" idx="1"/>
          </p:nvPr>
        </p:nvSpPr>
        <p:spPr/>
        <p:txBody>
          <a:bodyPr/>
          <a:lstStyle/>
          <a:p>
            <a:r>
              <a:rPr lang="en-GB" dirty="0" smtClean="0"/>
              <a:t>Everyone clear on this?</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Developing arguments</a:t>
            </a:r>
            <a:endParaRPr lang="en-GB" dirty="0"/>
          </a:p>
        </p:txBody>
      </p:sp>
      <p:sp>
        <p:nvSpPr>
          <p:cNvPr id="4" name="Text Box 3"/>
          <p:cNvSpPr txBox="1">
            <a:spLocks noChangeArrowheads="1"/>
          </p:cNvSpPr>
          <p:nvPr/>
        </p:nvSpPr>
        <p:spPr bwMode="auto">
          <a:xfrm>
            <a:off x="6310347" y="1535076"/>
            <a:ext cx="4286248" cy="1815882"/>
          </a:xfrm>
          <a:prstGeom prst="rect">
            <a:avLst/>
          </a:prstGeom>
          <a:noFill/>
          <a:ln w="9525">
            <a:noFill/>
            <a:miter lim="800000"/>
          </a:ln>
        </p:spPr>
        <p:txBody>
          <a:bodyPr wrap="square">
            <a:spAutoFit/>
          </a:bodyPr>
          <a:lstStyle/>
          <a:p>
            <a:pPr>
              <a:spcBef>
                <a:spcPct val="50000"/>
              </a:spcBef>
            </a:pPr>
            <a:r>
              <a:rPr lang="en-GB" sz="2800" b="1" dirty="0">
                <a:latin typeface="Arial" panose="020B0604020202020204" pitchFamily="34" charset="0"/>
                <a:cs typeface="Arial" panose="020B0604020202020204" pitchFamily="34" charset="0"/>
              </a:rPr>
              <a:t>1. Controlling statement 	</a:t>
            </a:r>
            <a:r>
              <a:rPr lang="en-GB" sz="2800" dirty="0">
                <a:latin typeface="Arial" panose="020B0604020202020204" pitchFamily="34" charset="0"/>
                <a:cs typeface="Arial" panose="020B0604020202020204" pitchFamily="34" charset="0"/>
              </a:rPr>
              <a:t>First sentence 	‘controls’ the rest of 	the paragraph</a:t>
            </a:r>
            <a:endParaRPr lang="en-GB" sz="2800" b="1" dirty="0">
              <a:latin typeface="Arial" panose="020B0604020202020204" pitchFamily="34" charset="0"/>
              <a:cs typeface="Arial" panose="020B0604020202020204" pitchFamily="34" charset="0"/>
            </a:endParaRPr>
          </a:p>
        </p:txBody>
      </p:sp>
      <p:sp>
        <p:nvSpPr>
          <p:cNvPr id="5" name="Text Box 4"/>
          <p:cNvSpPr txBox="1">
            <a:spLocks noChangeArrowheads="1"/>
          </p:cNvSpPr>
          <p:nvPr/>
        </p:nvSpPr>
        <p:spPr bwMode="auto">
          <a:xfrm>
            <a:off x="6572283" y="3405162"/>
            <a:ext cx="2709862" cy="523875"/>
          </a:xfrm>
          <a:prstGeom prst="rect">
            <a:avLst/>
          </a:prstGeom>
          <a:noFill/>
          <a:ln w="9525">
            <a:noFill/>
            <a:miter lim="800000"/>
          </a:ln>
        </p:spPr>
        <p:txBody>
          <a:bodyPr>
            <a:spAutoFit/>
          </a:bodyPr>
          <a:lstStyle/>
          <a:p>
            <a:pPr>
              <a:spcBef>
                <a:spcPct val="50000"/>
              </a:spcBef>
            </a:pPr>
            <a:r>
              <a:rPr lang="en-GB" sz="2800" b="1" dirty="0">
                <a:latin typeface="Arial" panose="020B0604020202020204" pitchFamily="34" charset="0"/>
                <a:cs typeface="Arial" panose="020B0604020202020204" pitchFamily="34" charset="0"/>
              </a:rPr>
              <a:t>2. Justification</a:t>
            </a:r>
            <a:endParaRPr lang="en-GB" sz="2800" b="1" dirty="0">
              <a:latin typeface="Arial" panose="020B0604020202020204" pitchFamily="34" charset="0"/>
              <a:cs typeface="Arial" panose="020B0604020202020204" pitchFamily="34" charset="0"/>
            </a:endParaRPr>
          </a:p>
        </p:txBody>
      </p:sp>
      <p:sp>
        <p:nvSpPr>
          <p:cNvPr id="6" name="Text Box 5"/>
          <p:cNvSpPr txBox="1">
            <a:spLocks noChangeArrowheads="1"/>
          </p:cNvSpPr>
          <p:nvPr/>
        </p:nvSpPr>
        <p:spPr bwMode="auto">
          <a:xfrm>
            <a:off x="3381390" y="3405161"/>
            <a:ext cx="2143144" cy="523220"/>
          </a:xfrm>
          <a:prstGeom prst="rect">
            <a:avLst/>
          </a:prstGeom>
          <a:noFill/>
          <a:ln w="9525">
            <a:noFill/>
            <a:miter lim="800000"/>
          </a:ln>
        </p:spPr>
        <p:txBody>
          <a:bodyPr wrap="square">
            <a:spAutoFit/>
          </a:bodyPr>
          <a:lstStyle/>
          <a:p>
            <a:pPr>
              <a:spcBef>
                <a:spcPct val="50000"/>
              </a:spcBef>
            </a:pPr>
            <a:r>
              <a:rPr lang="en-GB" sz="2800" b="1" dirty="0">
                <a:latin typeface="Arial" panose="020B0604020202020204" pitchFamily="34" charset="0"/>
                <a:cs typeface="Arial" panose="020B0604020202020204" pitchFamily="34" charset="0"/>
              </a:rPr>
              <a:t>3. Support</a:t>
            </a:r>
            <a:endParaRPr lang="en-GB" sz="2800" b="1" dirty="0">
              <a:latin typeface="Arial" panose="020B0604020202020204" pitchFamily="34" charset="0"/>
              <a:cs typeface="Arial" panose="020B0604020202020204" pitchFamily="34" charset="0"/>
            </a:endParaRPr>
          </a:p>
        </p:txBody>
      </p:sp>
      <p:sp>
        <p:nvSpPr>
          <p:cNvPr id="7" name="Freeform 7"/>
          <p:cNvSpPr/>
          <p:nvPr/>
        </p:nvSpPr>
        <p:spPr bwMode="auto">
          <a:xfrm>
            <a:off x="5453091" y="3749655"/>
            <a:ext cx="933450" cy="160331"/>
          </a:xfrm>
          <a:custGeom>
            <a:avLst/>
            <a:gdLst>
              <a:gd name="T0" fmla="*/ 2147483647 w 907"/>
              <a:gd name="T1" fmla="*/ 0 h 136"/>
              <a:gd name="T2" fmla="*/ 2147483647 w 907"/>
              <a:gd name="T3" fmla="*/ 2147483647 h 136"/>
              <a:gd name="T4" fmla="*/ 0 w 907"/>
              <a:gd name="T5" fmla="*/ 0 h 136"/>
              <a:gd name="T6" fmla="*/ 0 60000 65536"/>
              <a:gd name="T7" fmla="*/ 0 60000 65536"/>
              <a:gd name="T8" fmla="*/ 0 60000 65536"/>
              <a:gd name="T9" fmla="*/ 0 w 907"/>
              <a:gd name="T10" fmla="*/ 0 h 136"/>
              <a:gd name="T11" fmla="*/ 907 w 907"/>
              <a:gd name="T12" fmla="*/ 136 h 136"/>
            </a:gdLst>
            <a:ahLst/>
            <a:cxnLst>
              <a:cxn ang="T6">
                <a:pos x="T0" y="T1"/>
              </a:cxn>
              <a:cxn ang="T7">
                <a:pos x="T2" y="T3"/>
              </a:cxn>
              <a:cxn ang="T8">
                <a:pos x="T4" y="T5"/>
              </a:cxn>
            </a:cxnLst>
            <a:rect l="T9" t="T10" r="T11" b="T12"/>
            <a:pathLst>
              <a:path w="907" h="136">
                <a:moveTo>
                  <a:pt x="907" y="0"/>
                </a:moveTo>
                <a:cubicBezTo>
                  <a:pt x="755" y="68"/>
                  <a:pt x="604" y="136"/>
                  <a:pt x="453" y="136"/>
                </a:cubicBezTo>
                <a:cubicBezTo>
                  <a:pt x="302" y="136"/>
                  <a:pt x="151" y="68"/>
                  <a:pt x="0" y="0"/>
                </a:cubicBezTo>
              </a:path>
            </a:pathLst>
          </a:custGeom>
          <a:noFill/>
          <a:ln w="47625">
            <a:solidFill>
              <a:srgbClr val="C00000"/>
            </a:solidFill>
            <a:prstDash val="sysDot"/>
            <a:round/>
            <a:tailEnd type="triangle" w="lg" len="med"/>
          </a:ln>
        </p:spPr>
        <p:txBody>
          <a:bodyPr/>
          <a:lstStyle/>
          <a:p>
            <a:endParaRPr lang="en-US">
              <a:solidFill>
                <a:schemeClr val="bg1"/>
              </a:solidFill>
              <a:latin typeface="Arial" panose="020B0604020202020204" pitchFamily="34" charset="0"/>
              <a:cs typeface="Arial" panose="020B0604020202020204" pitchFamily="34" charset="0"/>
            </a:endParaRPr>
          </a:p>
        </p:txBody>
      </p:sp>
      <p:sp>
        <p:nvSpPr>
          <p:cNvPr id="8" name="Freeform 9"/>
          <p:cNvSpPr/>
          <p:nvPr/>
        </p:nvSpPr>
        <p:spPr bwMode="auto">
          <a:xfrm>
            <a:off x="6889783" y="2249456"/>
            <a:ext cx="277820" cy="1084268"/>
          </a:xfrm>
          <a:custGeom>
            <a:avLst/>
            <a:gdLst>
              <a:gd name="T0" fmla="*/ 0 w 295"/>
              <a:gd name="T1" fmla="*/ 0 h 862"/>
              <a:gd name="T2" fmla="*/ 2147483647 w 295"/>
              <a:gd name="T3" fmla="*/ 2147483647 h 862"/>
              <a:gd name="T4" fmla="*/ 2147483647 w 295"/>
              <a:gd name="T5" fmla="*/ 2147483647 h 862"/>
              <a:gd name="T6" fmla="*/ 0 60000 65536"/>
              <a:gd name="T7" fmla="*/ 0 60000 65536"/>
              <a:gd name="T8" fmla="*/ 0 60000 65536"/>
              <a:gd name="T9" fmla="*/ 0 w 295"/>
              <a:gd name="T10" fmla="*/ 0 h 862"/>
              <a:gd name="T11" fmla="*/ 295 w 295"/>
              <a:gd name="T12" fmla="*/ 862 h 862"/>
            </a:gdLst>
            <a:ahLst/>
            <a:cxnLst>
              <a:cxn ang="T6">
                <a:pos x="T0" y="T1"/>
              </a:cxn>
              <a:cxn ang="T7">
                <a:pos x="T2" y="T3"/>
              </a:cxn>
              <a:cxn ang="T8">
                <a:pos x="T4" y="T5"/>
              </a:cxn>
            </a:cxnLst>
            <a:rect l="T9" t="T10" r="T11" b="T12"/>
            <a:pathLst>
              <a:path w="295" h="862">
                <a:moveTo>
                  <a:pt x="0" y="0"/>
                </a:moveTo>
                <a:cubicBezTo>
                  <a:pt x="124" y="132"/>
                  <a:pt x="249" y="264"/>
                  <a:pt x="272" y="408"/>
                </a:cubicBezTo>
                <a:cubicBezTo>
                  <a:pt x="295" y="552"/>
                  <a:pt x="215" y="707"/>
                  <a:pt x="136" y="862"/>
                </a:cubicBezTo>
              </a:path>
            </a:pathLst>
          </a:custGeom>
          <a:noFill/>
          <a:ln w="47625">
            <a:solidFill>
              <a:srgbClr val="C00000"/>
            </a:solidFill>
            <a:prstDash val="sysDot"/>
            <a:round/>
            <a:tailEnd type="triangle" w="lg" len="med"/>
          </a:ln>
        </p:spPr>
        <p:txBody>
          <a:bodyPr/>
          <a:lstStyle/>
          <a:p>
            <a:endParaRPr lang="en-US">
              <a:solidFill>
                <a:schemeClr val="bg1"/>
              </a:solidFill>
              <a:latin typeface="Arial" panose="020B0604020202020204" pitchFamily="34" charset="0"/>
              <a:cs typeface="Arial" panose="020B0604020202020204" pitchFamily="34" charset="0"/>
            </a:endParaRPr>
          </a:p>
        </p:txBody>
      </p:sp>
      <p:sp>
        <p:nvSpPr>
          <p:cNvPr id="9" name="Text Box 10"/>
          <p:cNvSpPr txBox="1">
            <a:spLocks noChangeArrowheads="1"/>
          </p:cNvSpPr>
          <p:nvPr/>
        </p:nvSpPr>
        <p:spPr bwMode="auto">
          <a:xfrm>
            <a:off x="2667009" y="1535076"/>
            <a:ext cx="3071802" cy="523220"/>
          </a:xfrm>
          <a:prstGeom prst="rect">
            <a:avLst/>
          </a:prstGeom>
          <a:noFill/>
          <a:ln w="9525">
            <a:noFill/>
            <a:miter lim="800000"/>
          </a:ln>
        </p:spPr>
        <p:txBody>
          <a:bodyPr wrap="square">
            <a:spAutoFit/>
          </a:bodyPr>
          <a:lstStyle/>
          <a:p>
            <a:pPr>
              <a:spcBef>
                <a:spcPct val="50000"/>
              </a:spcBef>
            </a:pPr>
            <a:r>
              <a:rPr lang="en-GB" sz="2800" b="1" dirty="0">
                <a:latin typeface="Arial" panose="020B0604020202020204" pitchFamily="34" charset="0"/>
                <a:cs typeface="Arial" panose="020B0604020202020204" pitchFamily="34" charset="0"/>
              </a:rPr>
              <a:t>4. Implications</a:t>
            </a:r>
            <a:endParaRPr lang="en-GB" sz="2800" b="1" dirty="0">
              <a:latin typeface="Arial" panose="020B0604020202020204" pitchFamily="34" charset="0"/>
              <a:cs typeface="Arial" panose="020B0604020202020204" pitchFamily="34" charset="0"/>
            </a:endParaRPr>
          </a:p>
        </p:txBody>
      </p:sp>
      <p:sp>
        <p:nvSpPr>
          <p:cNvPr id="10" name="Text Box 13"/>
          <p:cNvSpPr txBox="1">
            <a:spLocks noChangeArrowheads="1"/>
          </p:cNvSpPr>
          <p:nvPr/>
        </p:nvSpPr>
        <p:spPr bwMode="auto">
          <a:xfrm>
            <a:off x="6638958" y="3862361"/>
            <a:ext cx="3600450" cy="1816100"/>
          </a:xfrm>
          <a:prstGeom prst="rect">
            <a:avLst/>
          </a:prstGeom>
          <a:noFill/>
          <a:ln w="9525">
            <a:noFill/>
            <a:miter lim="800000"/>
          </a:ln>
        </p:spPr>
        <p:txBody>
          <a:bodyPr>
            <a:spAutoFit/>
          </a:bodyPr>
          <a:lstStyle/>
          <a:p>
            <a:pPr>
              <a:spcBef>
                <a:spcPct val="50000"/>
              </a:spcBef>
            </a:pPr>
            <a:r>
              <a:rPr lang="en-GB" sz="2800">
                <a:latin typeface="Arial" panose="020B0604020202020204" pitchFamily="34" charset="0"/>
                <a:cs typeface="Arial" panose="020B0604020202020204" pitchFamily="34" charset="0"/>
              </a:rPr>
              <a:t>Unpack the controlling statement:             Explain                 Analyse</a:t>
            </a:r>
            <a:endParaRPr lang="en-GB" sz="2800">
              <a:latin typeface="Arial" panose="020B0604020202020204" pitchFamily="34" charset="0"/>
              <a:cs typeface="Arial" panose="020B0604020202020204" pitchFamily="34" charset="0"/>
            </a:endParaRPr>
          </a:p>
        </p:txBody>
      </p:sp>
      <p:sp>
        <p:nvSpPr>
          <p:cNvPr id="11" name="Text Box 14"/>
          <p:cNvSpPr txBox="1">
            <a:spLocks noChangeArrowheads="1"/>
          </p:cNvSpPr>
          <p:nvPr/>
        </p:nvSpPr>
        <p:spPr bwMode="auto">
          <a:xfrm>
            <a:off x="1952630" y="3860774"/>
            <a:ext cx="4000525" cy="1815882"/>
          </a:xfrm>
          <a:prstGeom prst="rect">
            <a:avLst/>
          </a:prstGeom>
          <a:noFill/>
          <a:ln w="9525">
            <a:noFill/>
            <a:miter lim="800000"/>
          </a:ln>
        </p:spPr>
        <p:txBody>
          <a:bodyPr wrap="square">
            <a:spAutoFit/>
          </a:bodyPr>
          <a:lstStyle/>
          <a:p>
            <a:pPr>
              <a:spcBef>
                <a:spcPct val="50000"/>
              </a:spcBef>
            </a:pPr>
            <a:r>
              <a:rPr lang="en-GB" sz="2800" dirty="0">
                <a:latin typeface="Arial" panose="020B0604020202020204" pitchFamily="34" charset="0"/>
                <a:cs typeface="Arial" panose="020B0604020202020204" pitchFamily="34" charset="0"/>
              </a:rPr>
              <a:t>Theory and references:   Evidence                  Case study          Analysis</a:t>
            </a:r>
            <a:endParaRPr lang="en-GB" sz="2800" dirty="0">
              <a:latin typeface="Arial" panose="020B0604020202020204" pitchFamily="34" charset="0"/>
              <a:cs typeface="Arial" panose="020B0604020202020204" pitchFamily="34" charset="0"/>
            </a:endParaRPr>
          </a:p>
        </p:txBody>
      </p:sp>
      <p:sp>
        <p:nvSpPr>
          <p:cNvPr id="12" name="Rectangle 11"/>
          <p:cNvSpPr>
            <a:spLocks noChangeArrowheads="1"/>
          </p:cNvSpPr>
          <p:nvPr/>
        </p:nvSpPr>
        <p:spPr bwMode="auto">
          <a:xfrm>
            <a:off x="1666899" y="1973262"/>
            <a:ext cx="3000375" cy="1384300"/>
          </a:xfrm>
          <a:prstGeom prst="rect">
            <a:avLst/>
          </a:prstGeom>
          <a:noFill/>
          <a:ln w="9525">
            <a:noFill/>
            <a:miter lim="800000"/>
          </a:ln>
        </p:spPr>
        <p:txBody>
          <a:bodyPr>
            <a:spAutoFit/>
          </a:bodyPr>
          <a:lstStyle/>
          <a:p>
            <a:r>
              <a:rPr lang="en-GB" sz="2800" dirty="0">
                <a:latin typeface="Arial" panose="020B0604020202020204" pitchFamily="34" charset="0"/>
                <a:cs typeface="Arial" panose="020B0604020202020204" pitchFamily="34" charset="0"/>
              </a:rPr>
              <a:t>State significance and link to next paragraph</a:t>
            </a:r>
            <a:endParaRPr lang="en-GB" sz="2800" dirty="0">
              <a:latin typeface="Arial" panose="020B0604020202020204" pitchFamily="34" charset="0"/>
              <a:cs typeface="Arial" panose="020B0604020202020204" pitchFamily="34" charset="0"/>
            </a:endParaRPr>
          </a:p>
        </p:txBody>
      </p:sp>
      <p:sp>
        <p:nvSpPr>
          <p:cNvPr id="13" name="Freeform 9"/>
          <p:cNvSpPr/>
          <p:nvPr/>
        </p:nvSpPr>
        <p:spPr bwMode="auto">
          <a:xfrm rot="11183046">
            <a:off x="4532329" y="2249456"/>
            <a:ext cx="277820" cy="1084268"/>
          </a:xfrm>
          <a:custGeom>
            <a:avLst/>
            <a:gdLst>
              <a:gd name="T0" fmla="*/ 0 w 295"/>
              <a:gd name="T1" fmla="*/ 0 h 862"/>
              <a:gd name="T2" fmla="*/ 2147483647 w 295"/>
              <a:gd name="T3" fmla="*/ 2147483647 h 862"/>
              <a:gd name="T4" fmla="*/ 2147483647 w 295"/>
              <a:gd name="T5" fmla="*/ 2147483647 h 862"/>
              <a:gd name="T6" fmla="*/ 0 60000 65536"/>
              <a:gd name="T7" fmla="*/ 0 60000 65536"/>
              <a:gd name="T8" fmla="*/ 0 60000 65536"/>
              <a:gd name="T9" fmla="*/ 0 w 295"/>
              <a:gd name="T10" fmla="*/ 0 h 862"/>
              <a:gd name="T11" fmla="*/ 295 w 295"/>
              <a:gd name="T12" fmla="*/ 862 h 862"/>
            </a:gdLst>
            <a:ahLst/>
            <a:cxnLst>
              <a:cxn ang="T6">
                <a:pos x="T0" y="T1"/>
              </a:cxn>
              <a:cxn ang="T7">
                <a:pos x="T2" y="T3"/>
              </a:cxn>
              <a:cxn ang="T8">
                <a:pos x="T4" y="T5"/>
              </a:cxn>
            </a:cxnLst>
            <a:rect l="T9" t="T10" r="T11" b="T12"/>
            <a:pathLst>
              <a:path w="295" h="862">
                <a:moveTo>
                  <a:pt x="0" y="0"/>
                </a:moveTo>
                <a:cubicBezTo>
                  <a:pt x="124" y="132"/>
                  <a:pt x="249" y="264"/>
                  <a:pt x="272" y="408"/>
                </a:cubicBezTo>
                <a:cubicBezTo>
                  <a:pt x="295" y="552"/>
                  <a:pt x="215" y="707"/>
                  <a:pt x="136" y="862"/>
                </a:cubicBezTo>
              </a:path>
            </a:pathLst>
          </a:custGeom>
          <a:noFill/>
          <a:ln w="47625">
            <a:solidFill>
              <a:srgbClr val="C00000"/>
            </a:solidFill>
            <a:prstDash val="sysDot"/>
            <a:round/>
            <a:tailEnd type="triangle" w="lg" len="med"/>
          </a:ln>
        </p:spPr>
        <p:txBody>
          <a:bodyPr/>
          <a:lstStyle/>
          <a:p>
            <a:endParaRPr lang="en-US">
              <a:solidFill>
                <a:schemeClr val="bg1"/>
              </a:solidFill>
              <a:latin typeface="Arial" panose="020B0604020202020204" pitchFamily="34" charset="0"/>
              <a:cs typeface="Arial" panose="020B0604020202020204" pitchFamily="34" charset="0"/>
            </a:endParaRPr>
          </a:p>
        </p:txBody>
      </p:sp>
      <p:sp>
        <p:nvSpPr>
          <p:cNvPr id="14" name="Freeform 7"/>
          <p:cNvSpPr/>
          <p:nvPr/>
        </p:nvSpPr>
        <p:spPr bwMode="auto">
          <a:xfrm rot="10800000">
            <a:off x="5376897" y="1820829"/>
            <a:ext cx="933450" cy="160331"/>
          </a:xfrm>
          <a:custGeom>
            <a:avLst/>
            <a:gdLst>
              <a:gd name="T0" fmla="*/ 2147483647 w 907"/>
              <a:gd name="T1" fmla="*/ 0 h 136"/>
              <a:gd name="T2" fmla="*/ 2147483647 w 907"/>
              <a:gd name="T3" fmla="*/ 2147483647 h 136"/>
              <a:gd name="T4" fmla="*/ 0 w 907"/>
              <a:gd name="T5" fmla="*/ 0 h 136"/>
              <a:gd name="T6" fmla="*/ 0 60000 65536"/>
              <a:gd name="T7" fmla="*/ 0 60000 65536"/>
              <a:gd name="T8" fmla="*/ 0 60000 65536"/>
              <a:gd name="T9" fmla="*/ 0 w 907"/>
              <a:gd name="T10" fmla="*/ 0 h 136"/>
              <a:gd name="T11" fmla="*/ 907 w 907"/>
              <a:gd name="T12" fmla="*/ 136 h 136"/>
            </a:gdLst>
            <a:ahLst/>
            <a:cxnLst>
              <a:cxn ang="T6">
                <a:pos x="T0" y="T1"/>
              </a:cxn>
              <a:cxn ang="T7">
                <a:pos x="T2" y="T3"/>
              </a:cxn>
              <a:cxn ang="T8">
                <a:pos x="T4" y="T5"/>
              </a:cxn>
            </a:cxnLst>
            <a:rect l="T9" t="T10" r="T11" b="T12"/>
            <a:pathLst>
              <a:path w="907" h="136">
                <a:moveTo>
                  <a:pt x="907" y="0"/>
                </a:moveTo>
                <a:cubicBezTo>
                  <a:pt x="755" y="68"/>
                  <a:pt x="604" y="136"/>
                  <a:pt x="453" y="136"/>
                </a:cubicBezTo>
                <a:cubicBezTo>
                  <a:pt x="302" y="136"/>
                  <a:pt x="151" y="68"/>
                  <a:pt x="0" y="0"/>
                </a:cubicBezTo>
              </a:path>
            </a:pathLst>
          </a:custGeom>
          <a:noFill/>
          <a:ln w="47625">
            <a:solidFill>
              <a:srgbClr val="C00000"/>
            </a:solidFill>
            <a:prstDash val="sysDot"/>
            <a:round/>
            <a:tailEnd type="triangle" w="lg" len="med"/>
          </a:ln>
        </p:spPr>
        <p:txBody>
          <a:bodyPr/>
          <a:lstStyle/>
          <a:p>
            <a:endParaRPr lang="en-US">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p:bldP spid="11" grpId="0"/>
      <p:bldP spid="12" grpId="0"/>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t>
            </a:r>
            <a:r>
              <a:rPr lang="en-GB" dirty="0" smtClean="0"/>
              <a:t>ow to reference</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Cite </a:t>
            </a:r>
            <a:r>
              <a:rPr lang="en-GB" dirty="0"/>
              <a:t>Them </a:t>
            </a:r>
            <a:r>
              <a:rPr lang="en-GB" dirty="0" smtClean="0"/>
              <a:t>Right (book and also online) </a:t>
            </a:r>
            <a:r>
              <a:rPr lang="en-GB" dirty="0">
                <a:hlinkClick r:id="rId1"/>
              </a:rPr>
              <a:t>http://www.citethemrightonline.com.plymouth.idm.oclc.org</a:t>
            </a:r>
            <a:r>
              <a:rPr lang="en-GB" dirty="0" smtClean="0">
                <a:hlinkClick r:id="rId1"/>
              </a:rPr>
              <a:t>/</a:t>
            </a:r>
            <a:r>
              <a:rPr lang="en-GB" dirty="0" smtClean="0"/>
              <a:t> </a:t>
            </a:r>
            <a:endParaRPr lang="en-GB" dirty="0" smtClean="0"/>
          </a:p>
          <a:p>
            <a:endParaRPr lang="en-GB" dirty="0" smtClean="0"/>
          </a:p>
          <a:p>
            <a:r>
              <a:rPr lang="en-GB" dirty="0" smtClean="0"/>
              <a:t>Off </a:t>
            </a:r>
            <a:r>
              <a:rPr lang="en-GB" dirty="0"/>
              <a:t>campus </a:t>
            </a:r>
            <a:endParaRPr lang="en-GB" dirty="0" smtClean="0"/>
          </a:p>
          <a:p>
            <a:pPr lvl="1"/>
            <a:r>
              <a:rPr lang="en-GB" dirty="0" smtClean="0"/>
              <a:t>This link includes university authentication (bookmark for future reference)</a:t>
            </a:r>
            <a:endParaRPr lang="en-GB" dirty="0" smtClean="0"/>
          </a:p>
          <a:p>
            <a:endParaRPr lang="en-GB" dirty="0"/>
          </a:p>
          <a:p>
            <a:r>
              <a:rPr lang="en-GB" dirty="0" smtClean="0"/>
              <a:t>Always check your assignment brief for preferred referencing format. The following </a:t>
            </a:r>
            <a:r>
              <a:rPr lang="en-GB" smtClean="0"/>
              <a:t>example is </a:t>
            </a:r>
            <a:r>
              <a:rPr lang="en-GB" dirty="0" smtClean="0"/>
              <a:t>the commonly used ‘Harvard’ format.</a:t>
            </a:r>
            <a:endParaRPr lang="en-GB" dirty="0"/>
          </a:p>
          <a:p>
            <a:pPr marL="0" indent="0">
              <a:buNone/>
            </a:pPr>
            <a:endParaRPr lang="en-GB" dirty="0"/>
          </a:p>
          <a:p>
            <a:pPr lvl="1"/>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t>
            </a:r>
            <a:r>
              <a:rPr lang="en-GB" dirty="0" smtClean="0"/>
              <a:t>ow to reference a book (example)</a:t>
            </a:r>
            <a:endParaRPr lang="en-GB" dirty="0"/>
          </a:p>
        </p:txBody>
      </p:sp>
      <p:sp>
        <p:nvSpPr>
          <p:cNvPr id="3" name="Content Placeholder 2"/>
          <p:cNvSpPr>
            <a:spLocks noGrp="1"/>
          </p:cNvSpPr>
          <p:nvPr>
            <p:ph idx="1"/>
          </p:nvPr>
        </p:nvSpPr>
        <p:spPr/>
        <p:txBody>
          <a:bodyPr>
            <a:normAutofit/>
          </a:bodyPr>
          <a:lstStyle/>
          <a:p>
            <a:r>
              <a:rPr lang="en-GB" dirty="0" smtClean="0"/>
              <a:t>Be consistent with references and in text citations (Harvard):</a:t>
            </a:r>
            <a:endParaRPr lang="en-GB" dirty="0" smtClean="0"/>
          </a:p>
          <a:p>
            <a:endParaRPr lang="en-GB" dirty="0" smtClean="0"/>
          </a:p>
          <a:p>
            <a:pPr marL="457200" lvl="1" indent="0">
              <a:buNone/>
            </a:pPr>
            <a:r>
              <a:rPr lang="en-GB" b="1" dirty="0" smtClean="0"/>
              <a:t>In text citations: </a:t>
            </a:r>
            <a:endParaRPr lang="en-GB" b="1" dirty="0" smtClean="0"/>
          </a:p>
          <a:p>
            <a:pPr marL="457200" lvl="1" indent="0">
              <a:buNone/>
            </a:pPr>
            <a:r>
              <a:rPr lang="en-GB" dirty="0" smtClean="0"/>
              <a:t>(Johns, 2013, p. 25)     or    Johns (2013, p. 25)</a:t>
            </a:r>
            <a:endParaRPr lang="en-GB" dirty="0" smtClean="0"/>
          </a:p>
          <a:p>
            <a:pPr marL="457200" lvl="1" indent="0">
              <a:buNone/>
            </a:pPr>
            <a:endParaRPr lang="en-GB" dirty="0" smtClean="0"/>
          </a:p>
          <a:p>
            <a:pPr marL="457200" lvl="1" indent="0">
              <a:buNone/>
            </a:pPr>
            <a:r>
              <a:rPr lang="en-GB" b="1" dirty="0" smtClean="0"/>
              <a:t>Reference: </a:t>
            </a:r>
            <a:endParaRPr lang="en-GB" b="1" dirty="0" smtClean="0"/>
          </a:p>
          <a:p>
            <a:pPr marL="457200" lvl="1" indent="0">
              <a:buNone/>
            </a:pPr>
            <a:r>
              <a:rPr lang="en-GB" dirty="0" smtClean="0"/>
              <a:t>Johns, J.B. (2013) </a:t>
            </a:r>
            <a:r>
              <a:rPr lang="en-GB" i="1" dirty="0" smtClean="0"/>
              <a:t>A guide to good computing practice</a:t>
            </a:r>
            <a:r>
              <a:rPr lang="en-GB" dirty="0" smtClean="0"/>
              <a:t>. London: A publisher.</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How to reference (journals)</a:t>
            </a:r>
            <a:endParaRPr lang="en-GB"/>
          </a:p>
        </p:txBody>
      </p:sp>
      <p:sp>
        <p:nvSpPr>
          <p:cNvPr id="3" name="Content Placeholder 2"/>
          <p:cNvSpPr>
            <a:spLocks noGrp="1"/>
          </p:cNvSpPr>
          <p:nvPr>
            <p:ph idx="1"/>
          </p:nvPr>
        </p:nvSpPr>
        <p:spPr/>
        <p:txBody>
          <a:bodyPr>
            <a:normAutofit/>
          </a:bodyPr>
          <a:lstStyle/>
          <a:p>
            <a:r>
              <a:rPr lang="en-GB" dirty="0"/>
              <a:t>More than three </a:t>
            </a:r>
            <a:r>
              <a:rPr lang="en-GB" dirty="0" smtClean="0"/>
              <a:t>authors (Harvard):</a:t>
            </a:r>
            <a:endParaRPr lang="en-GB" dirty="0"/>
          </a:p>
          <a:p>
            <a:pPr marL="514350" lvl="1" indent="0">
              <a:buNone/>
            </a:pPr>
            <a:endParaRPr lang="en-GB" b="1" dirty="0"/>
          </a:p>
          <a:p>
            <a:pPr marL="514350" lvl="1" indent="0">
              <a:buNone/>
            </a:pPr>
            <a:r>
              <a:rPr lang="en-GB" b="1" dirty="0"/>
              <a:t>In text citation: </a:t>
            </a:r>
            <a:endParaRPr lang="en-GB" b="1" dirty="0"/>
          </a:p>
          <a:p>
            <a:pPr marL="514350" lvl="1" indent="0">
              <a:buNone/>
            </a:pPr>
            <a:r>
              <a:rPr lang="en-GB" dirty="0"/>
              <a:t>(Jacobson </a:t>
            </a:r>
            <a:r>
              <a:rPr lang="en-GB" i="1" dirty="0"/>
              <a:t>et al</a:t>
            </a:r>
            <a:r>
              <a:rPr lang="en-GB" dirty="0"/>
              <a:t>., 2014) or Jacobson </a:t>
            </a:r>
            <a:r>
              <a:rPr lang="en-GB" i="1" dirty="0"/>
              <a:t>et al</a:t>
            </a:r>
            <a:r>
              <a:rPr lang="en-GB" dirty="0"/>
              <a:t>. (2014)</a:t>
            </a:r>
            <a:endParaRPr lang="en-GB" dirty="0"/>
          </a:p>
          <a:p>
            <a:pPr marL="514350" lvl="1" indent="0">
              <a:buNone/>
            </a:pPr>
            <a:endParaRPr lang="en-GB" b="1" dirty="0"/>
          </a:p>
          <a:p>
            <a:pPr marL="514350" lvl="1" indent="0">
              <a:buNone/>
            </a:pPr>
            <a:r>
              <a:rPr lang="en-GB" b="1" dirty="0"/>
              <a:t>Reference:</a:t>
            </a:r>
            <a:endParaRPr lang="en-GB" b="1" dirty="0"/>
          </a:p>
          <a:p>
            <a:pPr marL="514350" lvl="1" indent="0">
              <a:buNone/>
            </a:pPr>
            <a:r>
              <a:rPr lang="en-GB" dirty="0"/>
              <a:t>Jacobson, R.J., Harrison, T., Ford, H., and Jones, P. (2014) ‘Hackers and Phishers: what really goes through their minds?', </a:t>
            </a:r>
            <a:r>
              <a:rPr lang="en-GB" i="1" dirty="0"/>
              <a:t>Journal of Information Technologies</a:t>
            </a:r>
            <a:r>
              <a:rPr lang="en-GB" dirty="0"/>
              <a:t>, 33(3), pp. 323–326.</a:t>
            </a:r>
            <a:endParaRPr lang="en-GB" sz="1100" dirty="0"/>
          </a:p>
          <a:p>
            <a:pPr marL="514350" lvl="1" indent="0">
              <a:buNone/>
            </a:pP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 list </a:t>
            </a:r>
            <a:r>
              <a:rPr lang="en-GB" dirty="0" smtClean="0"/>
              <a:t>(Harvard: alphabetical </a:t>
            </a:r>
            <a:r>
              <a:rPr lang="en-GB" dirty="0"/>
              <a:t>order)</a:t>
            </a:r>
            <a:endParaRPr lang="en-GB" dirty="0"/>
          </a:p>
        </p:txBody>
      </p:sp>
      <p:sp>
        <p:nvSpPr>
          <p:cNvPr id="3" name="Content Placeholder 2"/>
          <p:cNvSpPr>
            <a:spLocks noGrp="1"/>
          </p:cNvSpPr>
          <p:nvPr>
            <p:ph idx="1"/>
          </p:nvPr>
        </p:nvSpPr>
        <p:spPr>
          <a:xfrm>
            <a:off x="1307468" y="1340768"/>
            <a:ext cx="9577064" cy="4997152"/>
          </a:xfrm>
        </p:spPr>
        <p:txBody>
          <a:bodyPr>
            <a:normAutofit fontScale="92500" lnSpcReduction="20000"/>
          </a:bodyPr>
          <a:lstStyle/>
          <a:p>
            <a:pPr marL="514350" lvl="1" indent="0">
              <a:buNone/>
            </a:pPr>
            <a:r>
              <a:rPr lang="en-GB" b="1" dirty="0"/>
              <a:t>References</a:t>
            </a:r>
            <a:endParaRPr lang="en-GB" b="1" dirty="0"/>
          </a:p>
          <a:p>
            <a:pPr marL="514350" lvl="1" indent="0">
              <a:buNone/>
            </a:pPr>
            <a:r>
              <a:rPr lang="en-GB" dirty="0"/>
              <a:t>Adams, B. (2013) </a:t>
            </a:r>
            <a:r>
              <a:rPr lang="en-GB" i="1" dirty="0"/>
              <a:t>H</a:t>
            </a:r>
            <a:r>
              <a:rPr lang="en-GB" i="1" dirty="0" smtClean="0"/>
              <a:t>ousehold router security</a:t>
            </a:r>
            <a:r>
              <a:rPr lang="en-GB" dirty="0" smtClean="0"/>
              <a:t>, </a:t>
            </a:r>
            <a:r>
              <a:rPr lang="en-GB" dirty="0"/>
              <a:t>London: A publisher.</a:t>
            </a:r>
            <a:endParaRPr lang="en-GB" dirty="0"/>
          </a:p>
          <a:p>
            <a:pPr marL="514350" lvl="1" indent="0">
              <a:buNone/>
            </a:pPr>
            <a:endParaRPr lang="en-GB" sz="1200" dirty="0"/>
          </a:p>
          <a:p>
            <a:pPr marL="514350" lvl="1" indent="0">
              <a:buNone/>
            </a:pPr>
            <a:r>
              <a:rPr lang="en-GB" dirty="0"/>
              <a:t>Hamill, L. (2011) </a:t>
            </a:r>
            <a:r>
              <a:rPr lang="en-GB" i="1" dirty="0"/>
              <a:t>Understanding </a:t>
            </a:r>
            <a:r>
              <a:rPr lang="en-GB" i="1" dirty="0" smtClean="0"/>
              <a:t>the death of Flash</a:t>
            </a:r>
            <a:r>
              <a:rPr lang="en-GB" dirty="0" smtClean="0"/>
              <a:t>. </a:t>
            </a:r>
            <a:r>
              <a:rPr lang="en-GB" dirty="0"/>
              <a:t>3rd ed. Basingstoke: Palgrave. </a:t>
            </a:r>
            <a:endParaRPr lang="en-GB" dirty="0"/>
          </a:p>
          <a:p>
            <a:pPr marL="514350" lvl="1" indent="0">
              <a:buNone/>
            </a:pPr>
            <a:endParaRPr lang="en-GB" sz="1100" dirty="0"/>
          </a:p>
          <a:p>
            <a:pPr marL="514350" lvl="1" indent="0">
              <a:buNone/>
            </a:pPr>
            <a:r>
              <a:rPr lang="en-GB" dirty="0"/>
              <a:t>Jacobson, R.J., Harrison, T., Ford, H., and Jones, P. (2014) </a:t>
            </a:r>
            <a:r>
              <a:rPr lang="en-GB" dirty="0" smtClean="0"/>
              <a:t>‘Hackers and Phishers: what really goes through their minds?',</a:t>
            </a:r>
            <a:r>
              <a:rPr lang="en-GB" dirty="0"/>
              <a:t> </a:t>
            </a:r>
            <a:r>
              <a:rPr lang="en-GB" i="1" dirty="0"/>
              <a:t>Journal of </a:t>
            </a:r>
            <a:r>
              <a:rPr lang="en-GB" i="1" dirty="0" smtClean="0"/>
              <a:t>Information Technologies</a:t>
            </a:r>
            <a:r>
              <a:rPr lang="en-GB" dirty="0" smtClean="0"/>
              <a:t>, </a:t>
            </a:r>
            <a:r>
              <a:rPr lang="en-GB" dirty="0"/>
              <a:t>33(3), pp. 323–326.</a:t>
            </a:r>
            <a:endParaRPr lang="en-GB" sz="1100" dirty="0"/>
          </a:p>
          <a:p>
            <a:pPr marL="514350" lvl="1" indent="0">
              <a:buNone/>
            </a:pPr>
            <a:endParaRPr lang="en-GB" sz="1100" dirty="0"/>
          </a:p>
          <a:p>
            <a:pPr marL="514350" lvl="1" indent="0">
              <a:buNone/>
            </a:pPr>
            <a:r>
              <a:rPr lang="en-GB" dirty="0"/>
              <a:t>Johns, J.B. (2013) </a:t>
            </a:r>
            <a:r>
              <a:rPr lang="en-GB" i="1" dirty="0"/>
              <a:t>A guide to </a:t>
            </a:r>
            <a:r>
              <a:rPr lang="en-GB" i="1" dirty="0" smtClean="0"/>
              <a:t>computing practice</a:t>
            </a:r>
            <a:r>
              <a:rPr lang="en-GB" dirty="0"/>
              <a:t>, London: A publisher.</a:t>
            </a:r>
            <a:endParaRPr lang="en-GB" sz="1100" dirty="0"/>
          </a:p>
          <a:p>
            <a:pPr marL="514350" lvl="1" indent="0">
              <a:buNone/>
            </a:pPr>
            <a:endParaRPr lang="en-GB" sz="1100" dirty="0"/>
          </a:p>
          <a:p>
            <a:pPr marL="514350" lvl="1" indent="0">
              <a:buNone/>
            </a:pPr>
            <a:r>
              <a:rPr lang="en-GB" dirty="0" err="1"/>
              <a:t>Vivoni</a:t>
            </a:r>
            <a:r>
              <a:rPr lang="en-GB" dirty="0"/>
              <a:t>, E.R. and </a:t>
            </a:r>
            <a:r>
              <a:rPr lang="en-GB" dirty="0" err="1"/>
              <a:t>Camilli</a:t>
            </a:r>
            <a:r>
              <a:rPr lang="en-GB" dirty="0"/>
              <a:t>, R. (2003) ‘Science and truth: are they really synonymous terms?’, </a:t>
            </a:r>
            <a:r>
              <a:rPr lang="en-GB" i="1" dirty="0"/>
              <a:t>Philosophy in </a:t>
            </a:r>
            <a:r>
              <a:rPr lang="en-GB" dirty="0"/>
              <a:t>s</a:t>
            </a:r>
            <a:r>
              <a:rPr lang="en-GB" i="1" dirty="0"/>
              <a:t>cience</a:t>
            </a:r>
            <a:r>
              <a:rPr lang="en-GB" dirty="0"/>
              <a:t>, </a:t>
            </a:r>
            <a:r>
              <a:rPr lang="en-GB" i="1" dirty="0"/>
              <a:t>13</a:t>
            </a:r>
            <a:r>
              <a:rPr lang="en-GB" dirty="0"/>
              <a:t>(4), pp. 457-468.</a:t>
            </a:r>
            <a:endParaRPr lang="en-GB" dirty="0"/>
          </a:p>
          <a:p>
            <a:pPr marL="514350" lvl="1" indent="0">
              <a:buNone/>
            </a:pP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Royal Literary Fund Writing Fellow</a:t>
            </a:r>
            <a:br>
              <a:rPr lang="en-GB" dirty="0" smtClean="0"/>
            </a:br>
            <a:r>
              <a:rPr lang="en-GB" dirty="0" smtClean="0"/>
              <a:t>(writing tutorials)</a:t>
            </a:r>
            <a:endParaRPr lang="en-GB" dirty="0"/>
          </a:p>
        </p:txBody>
      </p:sp>
      <p:sp>
        <p:nvSpPr>
          <p:cNvPr id="3" name="Content Placeholder 2"/>
          <p:cNvSpPr>
            <a:spLocks noGrp="1"/>
          </p:cNvSpPr>
          <p:nvPr>
            <p:ph idx="1"/>
          </p:nvPr>
        </p:nvSpPr>
        <p:spPr>
          <a:xfrm>
            <a:off x="609600" y="1600201"/>
            <a:ext cx="7310229" cy="4525963"/>
          </a:xfrm>
        </p:spPr>
        <p:txBody>
          <a:bodyPr>
            <a:normAutofit lnSpcReduction="10000"/>
          </a:bodyPr>
          <a:lstStyle/>
          <a:p>
            <a:r>
              <a:rPr lang="en-GB" dirty="0"/>
              <a:t>H</a:t>
            </a:r>
            <a:r>
              <a:rPr lang="en-GB" dirty="0" smtClean="0"/>
              <a:t>ow </a:t>
            </a:r>
            <a:r>
              <a:rPr lang="en-GB" dirty="0"/>
              <a:t>to structure an essay</a:t>
            </a:r>
            <a:endParaRPr lang="en-GB" dirty="0"/>
          </a:p>
          <a:p>
            <a:r>
              <a:rPr lang="en-GB" dirty="0"/>
              <a:t>H</a:t>
            </a:r>
            <a:r>
              <a:rPr lang="en-GB" dirty="0" smtClean="0"/>
              <a:t>ow </a:t>
            </a:r>
            <a:r>
              <a:rPr lang="en-GB" dirty="0"/>
              <a:t>to make your writing clearer</a:t>
            </a:r>
            <a:endParaRPr lang="en-GB" dirty="0"/>
          </a:p>
          <a:p>
            <a:r>
              <a:rPr lang="en-GB" dirty="0"/>
              <a:t>H</a:t>
            </a:r>
            <a:r>
              <a:rPr lang="en-GB" dirty="0" smtClean="0"/>
              <a:t>ow </a:t>
            </a:r>
            <a:r>
              <a:rPr lang="en-GB" dirty="0"/>
              <a:t>to write a good introduction or conclusion</a:t>
            </a:r>
            <a:endParaRPr lang="en-GB" dirty="0"/>
          </a:p>
          <a:p>
            <a:r>
              <a:rPr lang="en-GB" dirty="0"/>
              <a:t>H</a:t>
            </a:r>
            <a:r>
              <a:rPr lang="en-GB" dirty="0" smtClean="0"/>
              <a:t>elp </a:t>
            </a:r>
            <a:r>
              <a:rPr lang="en-GB" dirty="0"/>
              <a:t>with dissertations</a:t>
            </a:r>
            <a:endParaRPr lang="en-GB" dirty="0"/>
          </a:p>
          <a:p>
            <a:r>
              <a:rPr lang="en-GB" dirty="0"/>
              <a:t>H</a:t>
            </a:r>
            <a:r>
              <a:rPr lang="en-GB" dirty="0" smtClean="0"/>
              <a:t>elp </a:t>
            </a:r>
            <a:r>
              <a:rPr lang="en-GB" dirty="0"/>
              <a:t>with writing a PhD</a:t>
            </a:r>
            <a:endParaRPr lang="en-GB" dirty="0"/>
          </a:p>
          <a:p>
            <a:pPr lvl="1"/>
            <a:r>
              <a:rPr lang="en-GB" dirty="0"/>
              <a:t>and anything else </a:t>
            </a:r>
            <a:r>
              <a:rPr lang="en-GB" dirty="0" smtClean="0"/>
              <a:t>directly </a:t>
            </a:r>
            <a:r>
              <a:rPr lang="en-GB" dirty="0"/>
              <a:t>related to </a:t>
            </a:r>
            <a:r>
              <a:rPr lang="en-GB" u="sng" dirty="0"/>
              <a:t>academic writing</a:t>
            </a:r>
            <a:r>
              <a:rPr lang="en-GB" dirty="0"/>
              <a:t>. </a:t>
            </a:r>
            <a:endParaRPr lang="en-GB" dirty="0" smtClean="0"/>
          </a:p>
          <a:p>
            <a:pPr lvl="1"/>
            <a:r>
              <a:rPr lang="en-GB" dirty="0" smtClean="0"/>
              <a:t>Individuals only</a:t>
            </a:r>
            <a:endParaRPr lang="en-GB" dirty="0"/>
          </a:p>
          <a:p>
            <a:endParaRPr lang="en-GB"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08598" y="4101808"/>
            <a:ext cx="1481131" cy="1678162"/>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descr="Katherine Rober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269" y="1514717"/>
            <a:ext cx="1500460" cy="200241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938895" y="3547810"/>
            <a:ext cx="2369316" cy="369332"/>
          </a:xfrm>
          <a:prstGeom prst="rect">
            <a:avLst/>
          </a:prstGeom>
        </p:spPr>
        <p:txBody>
          <a:bodyPr wrap="square">
            <a:spAutoFit/>
          </a:bodyPr>
          <a:lstStyle/>
          <a:p>
            <a:r>
              <a:rPr lang="en-GB" dirty="0">
                <a:hlinkClick r:id="rId3"/>
              </a:rPr>
              <a:t>Katherine Roberts</a:t>
            </a:r>
            <a:endParaRPr lang="en-GB" dirty="0"/>
          </a:p>
        </p:txBody>
      </p:sp>
      <p:sp>
        <p:nvSpPr>
          <p:cNvPr id="10" name="TextBox 9"/>
          <p:cNvSpPr txBox="1"/>
          <p:nvPr/>
        </p:nvSpPr>
        <p:spPr>
          <a:xfrm>
            <a:off x="8089269" y="5779970"/>
            <a:ext cx="1973524" cy="369332"/>
          </a:xfrm>
          <a:prstGeom prst="rect">
            <a:avLst/>
          </a:prstGeom>
          <a:noFill/>
        </p:spPr>
        <p:txBody>
          <a:bodyPr wrap="square" rtlCol="0">
            <a:spAutoFit/>
          </a:bodyPr>
          <a:lstStyle/>
          <a:p>
            <a:r>
              <a:rPr lang="en-GB" dirty="0">
                <a:hlinkClick r:id="rId4"/>
              </a:rPr>
              <a:t>Morgan Witzel</a:t>
            </a:r>
            <a:endParaRPr lang="en-GB" dirty="0"/>
          </a:p>
        </p:txBody>
      </p:sp>
      <p:sp>
        <p:nvSpPr>
          <p:cNvPr id="4" name="Rectangle 3"/>
          <p:cNvSpPr/>
          <p:nvPr/>
        </p:nvSpPr>
        <p:spPr>
          <a:xfrm>
            <a:off x="3506814" y="6149302"/>
            <a:ext cx="4752648" cy="584775"/>
          </a:xfrm>
          <a:prstGeom prst="rect">
            <a:avLst/>
          </a:prstGeom>
        </p:spPr>
        <p:txBody>
          <a:bodyPr wrap="none">
            <a:spAutoFit/>
          </a:bodyPr>
          <a:lstStyle/>
          <a:p>
            <a:r>
              <a:rPr lang="en-GB" sz="3200" dirty="0">
                <a:solidFill>
                  <a:srgbClr val="C00000"/>
                </a:solidFill>
              </a:rPr>
              <a:t>www.plymouth.ac.uk/learn</a:t>
            </a:r>
            <a:endParaRPr lang="en-GB" sz="3200" dirty="0"/>
          </a:p>
        </p:txBody>
      </p:sp>
      <p:sp>
        <p:nvSpPr>
          <p:cNvPr id="5" name="Rectangle 4"/>
          <p:cNvSpPr/>
          <p:nvPr/>
        </p:nvSpPr>
        <p:spPr>
          <a:xfrm>
            <a:off x="9805587" y="4340724"/>
            <a:ext cx="2069028" cy="646331"/>
          </a:xfrm>
          <a:prstGeom prst="rect">
            <a:avLst/>
          </a:prstGeom>
        </p:spPr>
        <p:txBody>
          <a:bodyPr wrap="none">
            <a:spAutoFit/>
          </a:bodyPr>
          <a:lstStyle/>
          <a:p>
            <a:r>
              <a:rPr lang="en-GB" dirty="0">
                <a:latin typeface="Calibri" panose="020F0502020204030204" pitchFamily="34" charset="0"/>
                <a:ea typeface="Calibri" panose="020F0502020204030204" pitchFamily="34" charset="0"/>
              </a:rPr>
              <a:t>30</a:t>
            </a:r>
            <a:r>
              <a:rPr lang="en-GB" baseline="30000" dirty="0">
                <a:latin typeface="Calibri" panose="020F0502020204030204" pitchFamily="34" charset="0"/>
                <a:ea typeface="Calibri" panose="020F0502020204030204" pitchFamily="34" charset="0"/>
              </a:rPr>
              <a:t>th</a:t>
            </a:r>
            <a:r>
              <a:rPr lang="en-GB" dirty="0">
                <a:latin typeface="Calibri" panose="020F0502020204030204" pitchFamily="34" charset="0"/>
                <a:ea typeface="Calibri" panose="020F0502020204030204" pitchFamily="34" charset="0"/>
              </a:rPr>
              <a:t> book, </a:t>
            </a:r>
            <a:endParaRPr lang="en-GB" dirty="0" smtClean="0">
              <a:latin typeface="Calibri" panose="020F0502020204030204" pitchFamily="34" charset="0"/>
              <a:ea typeface="Calibri" panose="020F0502020204030204" pitchFamily="34" charset="0"/>
            </a:endParaRPr>
          </a:p>
          <a:p>
            <a:r>
              <a:rPr lang="en-GB" i="1" dirty="0" smtClean="0">
                <a:latin typeface="Calibri" panose="020F0502020204030204" pitchFamily="34" charset="0"/>
                <a:ea typeface="Calibri" panose="020F0502020204030204" pitchFamily="34" charset="0"/>
              </a:rPr>
              <a:t>‘The </a:t>
            </a:r>
            <a:r>
              <a:rPr lang="en-GB" i="1" dirty="0">
                <a:latin typeface="Calibri" panose="020F0502020204030204" pitchFamily="34" charset="0"/>
                <a:ea typeface="Calibri" panose="020F0502020204030204" pitchFamily="34" charset="0"/>
              </a:rPr>
              <a:t>Ethical </a:t>
            </a:r>
            <a:r>
              <a:rPr lang="en-GB" i="1" dirty="0" smtClean="0">
                <a:latin typeface="Calibri" panose="020F0502020204030204" pitchFamily="34" charset="0"/>
                <a:ea typeface="Calibri" panose="020F0502020204030204" pitchFamily="34" charset="0"/>
              </a:rPr>
              <a:t>Leader</a:t>
            </a:r>
            <a:r>
              <a:rPr lang="en-GB" dirty="0" smtClean="0">
                <a:latin typeface="Calibri" panose="020F0502020204030204" pitchFamily="34" charset="0"/>
                <a:ea typeface="Calibri" panose="020F0502020204030204" pitchFamily="34" charset="0"/>
              </a:rPr>
              <a:t>’ </a:t>
            </a:r>
            <a:endParaRPr lang="en-GB" dirty="0" smtClean="0">
              <a:latin typeface="Calibri" panose="020F0502020204030204" pitchFamily="34" charset="0"/>
              <a:ea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Bibliography</a:t>
            </a:r>
            <a:endParaRPr lang="en-GB" dirty="0"/>
          </a:p>
        </p:txBody>
      </p:sp>
      <p:sp>
        <p:nvSpPr>
          <p:cNvPr id="3" name="Content Placeholder 2"/>
          <p:cNvSpPr>
            <a:spLocks noGrp="1"/>
          </p:cNvSpPr>
          <p:nvPr>
            <p:ph idx="1"/>
          </p:nvPr>
        </p:nvSpPr>
        <p:spPr/>
        <p:txBody>
          <a:bodyPr/>
          <a:lstStyle/>
          <a:p>
            <a:r>
              <a:rPr lang="en-GB" dirty="0" smtClean="0"/>
              <a:t>This is different to a reference list</a:t>
            </a:r>
            <a:endParaRPr lang="en-GB" dirty="0" smtClean="0"/>
          </a:p>
          <a:p>
            <a:pPr lvl="1"/>
            <a:r>
              <a:rPr lang="en-GB" dirty="0" smtClean="0"/>
              <a:t>The bibliography items are things you might have read, but not cited (referenced) in the main report</a:t>
            </a:r>
            <a:endParaRPr lang="en-GB" dirty="0" smtClean="0"/>
          </a:p>
          <a:p>
            <a:pPr lvl="1"/>
            <a:r>
              <a:rPr lang="en-GB" dirty="0" smtClean="0"/>
              <a:t>Highlights ‘useful’ additional reading</a:t>
            </a:r>
            <a:endParaRPr lang="en-GB" dirty="0" smtClean="0"/>
          </a:p>
          <a:p>
            <a:pPr lvl="1"/>
            <a:r>
              <a:rPr lang="en-GB" dirty="0"/>
              <a:t>D</a:t>
            </a:r>
            <a:r>
              <a:rPr lang="en-GB" dirty="0" smtClean="0"/>
              <a:t>emonstrates wider reading</a:t>
            </a:r>
            <a:endParaRPr lang="en-GB" dirty="0" smtClean="0"/>
          </a:p>
          <a:p>
            <a:pPr marL="457200" lvl="1" indent="0">
              <a:buNone/>
            </a:pPr>
            <a:endParaRPr lang="en-GB"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Appendices</a:t>
            </a:r>
            <a:endParaRPr lang="en-GB" dirty="0"/>
          </a:p>
        </p:txBody>
      </p:sp>
      <p:sp>
        <p:nvSpPr>
          <p:cNvPr id="3" name="Content Placeholder 2"/>
          <p:cNvSpPr>
            <a:spLocks noGrp="1"/>
          </p:cNvSpPr>
          <p:nvPr>
            <p:ph idx="1"/>
          </p:nvPr>
        </p:nvSpPr>
        <p:spPr>
          <a:xfrm>
            <a:off x="695400" y="1340768"/>
            <a:ext cx="10657184" cy="5256584"/>
          </a:xfrm>
        </p:spPr>
        <p:txBody>
          <a:bodyPr>
            <a:normAutofit fontScale="85000" lnSpcReduction="20000"/>
          </a:bodyPr>
          <a:lstStyle/>
          <a:p>
            <a:r>
              <a:rPr lang="en-GB" b="1" dirty="0" smtClean="0"/>
              <a:t>Appendices are </a:t>
            </a:r>
            <a:r>
              <a:rPr lang="en-GB" b="1" dirty="0"/>
              <a:t>not </a:t>
            </a:r>
            <a:r>
              <a:rPr lang="en-GB" b="1" dirty="0" smtClean="0"/>
              <a:t>typically included </a:t>
            </a:r>
            <a:r>
              <a:rPr lang="en-GB" b="1" dirty="0"/>
              <a:t>in the word </a:t>
            </a:r>
            <a:r>
              <a:rPr lang="en-GB" b="1" dirty="0" smtClean="0"/>
              <a:t>count</a:t>
            </a:r>
            <a:r>
              <a:rPr lang="en-GB" dirty="0" smtClean="0"/>
              <a:t>!</a:t>
            </a:r>
            <a:endParaRPr lang="en-GB" dirty="0" smtClean="0"/>
          </a:p>
          <a:p>
            <a:pPr marL="0" indent="0">
              <a:buNone/>
            </a:pPr>
            <a:endParaRPr lang="en-GB" dirty="0" smtClean="0"/>
          </a:p>
          <a:p>
            <a:r>
              <a:rPr lang="en-GB" dirty="0" smtClean="0"/>
              <a:t>Items you might consider:</a:t>
            </a:r>
            <a:endParaRPr lang="en-GB" dirty="0" smtClean="0"/>
          </a:p>
          <a:p>
            <a:pPr lvl="1"/>
            <a:r>
              <a:rPr lang="en-GB" dirty="0"/>
              <a:t>Requirements List</a:t>
            </a:r>
            <a:endParaRPr lang="en-GB" dirty="0"/>
          </a:p>
          <a:p>
            <a:pPr lvl="1"/>
            <a:r>
              <a:rPr lang="en-GB" dirty="0"/>
              <a:t>Concept sketches and photos of prototypes (not needed in main body)</a:t>
            </a:r>
            <a:endParaRPr lang="en-GB" dirty="0"/>
          </a:p>
          <a:p>
            <a:pPr lvl="1"/>
            <a:r>
              <a:rPr lang="en-GB" dirty="0"/>
              <a:t>Drawings and other illustrations not appropriate for the main body of the text</a:t>
            </a:r>
            <a:endParaRPr lang="en-GB" dirty="0"/>
          </a:p>
          <a:p>
            <a:pPr lvl="1"/>
            <a:r>
              <a:rPr lang="en-GB" dirty="0"/>
              <a:t>Concept evaluation tables</a:t>
            </a:r>
            <a:endParaRPr lang="en-GB" dirty="0"/>
          </a:p>
          <a:p>
            <a:pPr lvl="1"/>
            <a:r>
              <a:rPr lang="en-GB" dirty="0"/>
              <a:t>Project milestone tables</a:t>
            </a:r>
            <a:endParaRPr lang="en-GB" dirty="0"/>
          </a:p>
          <a:p>
            <a:pPr lvl="1"/>
            <a:r>
              <a:rPr lang="en-GB" dirty="0"/>
              <a:t>Meetings</a:t>
            </a:r>
            <a:endParaRPr lang="en-GB" dirty="0"/>
          </a:p>
          <a:p>
            <a:pPr lvl="1"/>
            <a:r>
              <a:rPr lang="en-GB" dirty="0"/>
              <a:t>Sample </a:t>
            </a:r>
            <a:r>
              <a:rPr lang="en-GB" dirty="0" smtClean="0"/>
              <a:t>code</a:t>
            </a:r>
            <a:endParaRPr lang="en-GB" dirty="0" smtClean="0"/>
          </a:p>
          <a:p>
            <a:pPr lvl="1"/>
            <a:r>
              <a:rPr lang="en-GB" b="1" dirty="0" smtClean="0"/>
              <a:t>Anything that would make the main body difficult to read</a:t>
            </a:r>
            <a:endParaRPr lang="en-GB" b="1" dirty="0"/>
          </a:p>
          <a:p>
            <a:endParaRPr lang="en-GB" dirty="0" smtClean="0"/>
          </a:p>
          <a:p>
            <a:pPr marL="0" indent="0">
              <a:buNone/>
            </a:pPr>
            <a:r>
              <a:rPr lang="en-GB" dirty="0" smtClean="0"/>
              <a:t>However….DO NOT use the appendices as a dumping ground!</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Think about why you are writing</a:t>
            </a:r>
            <a:endParaRPr lang="en-GB" dirty="0"/>
          </a:p>
        </p:txBody>
      </p:sp>
      <p:sp>
        <p:nvSpPr>
          <p:cNvPr id="3" name="Content Placeholder 2"/>
          <p:cNvSpPr>
            <a:spLocks noGrp="1"/>
          </p:cNvSpPr>
          <p:nvPr>
            <p:ph idx="1"/>
          </p:nvPr>
        </p:nvSpPr>
        <p:spPr/>
        <p:txBody>
          <a:bodyPr/>
          <a:lstStyle/>
          <a:p>
            <a:r>
              <a:rPr lang="en-GB" dirty="0" smtClean="0"/>
              <a:t>Planning:</a:t>
            </a:r>
            <a:endParaRPr lang="en-GB" dirty="0" smtClean="0"/>
          </a:p>
          <a:p>
            <a:pPr lvl="1"/>
            <a:r>
              <a:rPr lang="en-GB" dirty="0" smtClean="0"/>
              <a:t>The aim of my essay/report is to…</a:t>
            </a:r>
            <a:endParaRPr lang="en-GB" dirty="0" smtClean="0"/>
          </a:p>
          <a:p>
            <a:pPr lvl="1"/>
            <a:r>
              <a:rPr lang="en-GB" dirty="0" smtClean="0"/>
              <a:t>My argument will be valuable because…</a:t>
            </a:r>
            <a:endParaRPr lang="en-GB" dirty="0" smtClean="0"/>
          </a:p>
          <a:p>
            <a:pPr lvl="1"/>
            <a:r>
              <a:rPr lang="en-GB" dirty="0" smtClean="0"/>
              <a:t>My main points are… (Check the brief)</a:t>
            </a:r>
            <a:endParaRPr lang="en-GB" dirty="0" smtClean="0"/>
          </a:p>
          <a:p>
            <a:pPr lvl="1"/>
            <a:r>
              <a:rPr lang="en-GB" dirty="0" smtClean="0"/>
              <a:t>My conclusion will be…</a:t>
            </a:r>
            <a:endParaRPr lang="en-GB" dirty="0" smtClean="0"/>
          </a:p>
          <a:p>
            <a:pPr lvl="1"/>
            <a:r>
              <a:rPr lang="en-GB" dirty="0" smtClean="0"/>
              <a:t>My recommendations will be…</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Writing the first draft</a:t>
            </a:r>
            <a:endParaRPr lang="en-GB"/>
          </a:p>
        </p:txBody>
      </p:sp>
      <p:sp>
        <p:nvSpPr>
          <p:cNvPr id="3" name="Content Placeholder 2"/>
          <p:cNvSpPr>
            <a:spLocks noGrp="1"/>
          </p:cNvSpPr>
          <p:nvPr>
            <p:ph idx="1"/>
          </p:nvPr>
        </p:nvSpPr>
        <p:spPr/>
        <p:txBody>
          <a:bodyPr>
            <a:normAutofit/>
          </a:bodyPr>
          <a:lstStyle/>
          <a:p>
            <a:r>
              <a:rPr lang="en-GB" dirty="0" smtClean="0"/>
              <a:t>Free writing maybe all you need to get started</a:t>
            </a:r>
            <a:endParaRPr lang="en-GB" dirty="0" smtClean="0"/>
          </a:p>
          <a:p>
            <a:r>
              <a:rPr lang="en-GB" dirty="0" smtClean="0"/>
              <a:t>Ensure you structure your writing appropriately</a:t>
            </a:r>
            <a:endParaRPr lang="en-GB" dirty="0" smtClean="0"/>
          </a:p>
          <a:p>
            <a:pPr lvl="1"/>
            <a:r>
              <a:rPr lang="en-GB" dirty="0" smtClean="0"/>
              <a:t>Decided on appropriate sub-heading or sections needed</a:t>
            </a:r>
            <a:endParaRPr lang="en-GB" dirty="0" smtClean="0"/>
          </a:p>
          <a:p>
            <a:pPr lvl="2"/>
            <a:r>
              <a:rPr lang="en-GB" dirty="0" smtClean="0"/>
              <a:t>Easier to establish the main structure earlier on</a:t>
            </a:r>
            <a:endParaRPr lang="en-GB" dirty="0" smtClean="0"/>
          </a:p>
          <a:p>
            <a:pPr lvl="1"/>
            <a:r>
              <a:rPr lang="en-GB" dirty="0" smtClean="0"/>
              <a:t>What is it that your tutor wants?</a:t>
            </a:r>
            <a:endParaRPr lang="en-GB" dirty="0" smtClean="0"/>
          </a:p>
          <a:p>
            <a:pPr lvl="1"/>
            <a:r>
              <a:rPr lang="en-GB" dirty="0" smtClean="0"/>
              <a:t>How can you achieve this?</a:t>
            </a:r>
            <a:endParaRPr lang="en-GB" dirty="0" smtClean="0"/>
          </a:p>
          <a:p>
            <a:pPr marL="0" indent="0">
              <a:buNone/>
            </a:pPr>
            <a:endParaRPr lang="en-GB"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Keep writing</a:t>
            </a:r>
            <a:endParaRPr lang="en-GB" dirty="0"/>
          </a:p>
        </p:txBody>
      </p:sp>
      <p:sp>
        <p:nvSpPr>
          <p:cNvPr id="3" name="Content Placeholder 2"/>
          <p:cNvSpPr>
            <a:spLocks noGrp="1"/>
          </p:cNvSpPr>
          <p:nvPr>
            <p:ph idx="1"/>
          </p:nvPr>
        </p:nvSpPr>
        <p:spPr/>
        <p:txBody>
          <a:bodyPr>
            <a:normAutofit lnSpcReduction="10000"/>
          </a:bodyPr>
          <a:lstStyle/>
          <a:p>
            <a:r>
              <a:rPr lang="en-GB" dirty="0">
                <a:cs typeface="Arial" panose="020B0604020202020204" pitchFamily="34" charset="0"/>
              </a:rPr>
              <a:t>Write regularly, 15-30 </a:t>
            </a:r>
            <a:r>
              <a:rPr lang="en-GB" dirty="0" err="1">
                <a:cs typeface="Arial" panose="020B0604020202020204" pitchFamily="34" charset="0"/>
              </a:rPr>
              <a:t>mins</a:t>
            </a:r>
            <a:r>
              <a:rPr lang="en-GB" dirty="0">
                <a:cs typeface="Arial" panose="020B0604020202020204" pitchFamily="34" charset="0"/>
              </a:rPr>
              <a:t> a day, to maintain momentum</a:t>
            </a:r>
            <a:endParaRPr lang="en-GB" dirty="0">
              <a:cs typeface="Arial" panose="020B0604020202020204" pitchFamily="34" charset="0"/>
            </a:endParaRPr>
          </a:p>
          <a:p>
            <a:r>
              <a:rPr lang="en-GB" dirty="0">
                <a:cs typeface="Arial" panose="020B0604020202020204" pitchFamily="34" charset="0"/>
              </a:rPr>
              <a:t>Avoid over elaborate writing, be concise and to the point; being aware of linking phrases and flow </a:t>
            </a:r>
            <a:endParaRPr lang="en-GB" dirty="0">
              <a:cs typeface="Arial" panose="020B0604020202020204" pitchFamily="34" charset="0"/>
            </a:endParaRPr>
          </a:p>
          <a:p>
            <a:r>
              <a:rPr lang="en-GB" dirty="0">
                <a:cs typeface="Arial" panose="020B0604020202020204" pitchFamily="34" charset="0"/>
              </a:rPr>
              <a:t>Proofread aloud and carefully to ensure proper language use and </a:t>
            </a:r>
            <a:r>
              <a:rPr lang="en-GB" dirty="0" smtClean="0">
                <a:cs typeface="Arial" panose="020B0604020202020204" pitchFamily="34" charset="0"/>
              </a:rPr>
              <a:t>readability</a:t>
            </a:r>
            <a:endParaRPr lang="en-GB" dirty="0" smtClean="0">
              <a:cs typeface="Arial" panose="020B0604020202020204" pitchFamily="34" charset="0"/>
            </a:endParaRPr>
          </a:p>
          <a:p>
            <a:r>
              <a:rPr lang="en-GB" dirty="0" smtClean="0">
                <a:cs typeface="Arial" panose="020B0604020202020204" pitchFamily="34" charset="0"/>
              </a:rPr>
              <a:t>Talk </a:t>
            </a:r>
            <a:r>
              <a:rPr lang="en-GB" dirty="0">
                <a:cs typeface="Arial" panose="020B0604020202020204" pitchFamily="34" charset="0"/>
              </a:rPr>
              <a:t>about your ideas and writing as much as you </a:t>
            </a:r>
            <a:r>
              <a:rPr lang="en-GB" dirty="0" smtClean="0">
                <a:cs typeface="Arial" panose="020B0604020202020204" pitchFamily="34" charset="0"/>
              </a:rPr>
              <a:t>can with others</a:t>
            </a:r>
            <a:endParaRPr lang="en-GB" dirty="0" smtClean="0">
              <a:cs typeface="Arial" panose="020B0604020202020204" pitchFamily="34" charset="0"/>
            </a:endParaRPr>
          </a:p>
          <a:p>
            <a:r>
              <a:rPr lang="en-GB" dirty="0">
                <a:cs typeface="Arial" panose="020B0604020202020204" pitchFamily="34" charset="0"/>
              </a:rPr>
              <a:t>Read academic texts to see how they ‘sound’, follow the principles of their good practice</a:t>
            </a:r>
            <a:endParaRPr lang="en-GB" dirty="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6632"/>
            <a:ext cx="10972800" cy="1143000"/>
          </a:xfrm>
        </p:spPr>
        <p:txBody>
          <a:bodyPr/>
          <a:lstStyle/>
          <a:p>
            <a:r>
              <a:rPr lang="en-GB" dirty="0"/>
              <a:t>Report check list </a:t>
            </a:r>
            <a:endParaRPr lang="en-GB" dirty="0"/>
          </a:p>
        </p:txBody>
      </p:sp>
      <p:sp>
        <p:nvSpPr>
          <p:cNvPr id="3" name="Content Placeholder 2"/>
          <p:cNvSpPr>
            <a:spLocks noGrp="1"/>
          </p:cNvSpPr>
          <p:nvPr>
            <p:ph idx="1"/>
          </p:nvPr>
        </p:nvSpPr>
        <p:spPr>
          <a:xfrm>
            <a:off x="1981200" y="1268760"/>
            <a:ext cx="8229600" cy="5589240"/>
          </a:xfrm>
        </p:spPr>
        <p:txBody>
          <a:bodyPr>
            <a:normAutofit fontScale="70000" lnSpcReduction="20000"/>
          </a:bodyPr>
          <a:lstStyle/>
          <a:p>
            <a:pPr marL="514350" indent="-514350">
              <a:buFont typeface="+mj-lt"/>
              <a:buAutoNum type="arabicPeriod"/>
            </a:pPr>
            <a:r>
              <a:rPr lang="en-GB" dirty="0"/>
              <a:t>What is the purpose of this report, and has it fulfilled that clearly?</a:t>
            </a:r>
            <a:endParaRPr lang="en-GB" dirty="0"/>
          </a:p>
          <a:p>
            <a:pPr marL="514350" indent="-514350">
              <a:buFont typeface="+mj-lt"/>
              <a:buAutoNum type="arabicPeriod"/>
            </a:pPr>
            <a:r>
              <a:rPr lang="en-GB" dirty="0"/>
              <a:t>Are your ideas presented logically?</a:t>
            </a:r>
            <a:endParaRPr lang="en-GB" dirty="0"/>
          </a:p>
          <a:p>
            <a:pPr marL="514350" indent="-514350">
              <a:buFont typeface="+mj-lt"/>
              <a:buAutoNum type="arabicPeriod"/>
            </a:pPr>
            <a:r>
              <a:rPr lang="en-GB" dirty="0"/>
              <a:t>Is there enough information, is the information included accurate? </a:t>
            </a:r>
            <a:endParaRPr lang="en-GB" dirty="0"/>
          </a:p>
          <a:p>
            <a:pPr marL="514350" indent="-514350">
              <a:buFont typeface="+mj-lt"/>
              <a:buAutoNum type="arabicPeriod"/>
            </a:pPr>
            <a:r>
              <a:rPr lang="en-GB" dirty="0"/>
              <a:t>Does the report cover all the key points? </a:t>
            </a:r>
            <a:endParaRPr lang="en-GB" dirty="0"/>
          </a:p>
          <a:p>
            <a:pPr marL="514350" indent="-514350">
              <a:buFont typeface="+mj-lt"/>
              <a:buAutoNum type="arabicPeriod"/>
            </a:pPr>
            <a:r>
              <a:rPr lang="en-GB" dirty="0"/>
              <a:t>Do you </a:t>
            </a:r>
            <a:r>
              <a:rPr lang="en-GB" b="1" dirty="0"/>
              <a:t>analyse</a:t>
            </a:r>
            <a:r>
              <a:rPr lang="en-GB" dirty="0"/>
              <a:t> your evidence/data? </a:t>
            </a:r>
            <a:endParaRPr lang="en-GB" dirty="0"/>
          </a:p>
          <a:p>
            <a:pPr marL="514350" indent="-514350">
              <a:buFont typeface="+mj-lt"/>
              <a:buAutoNum type="arabicPeriod"/>
            </a:pPr>
            <a:r>
              <a:rPr lang="en-GB" dirty="0"/>
              <a:t>Data &amp; information → conclusions → recommendations?</a:t>
            </a:r>
            <a:endParaRPr lang="en-GB" dirty="0"/>
          </a:p>
          <a:p>
            <a:pPr marL="514350" indent="-514350">
              <a:buFont typeface="+mj-lt"/>
              <a:buAutoNum type="arabicPeriod"/>
            </a:pPr>
            <a:r>
              <a:rPr lang="en-GB" dirty="0"/>
              <a:t>Language, tone and style clear, direct and formal? </a:t>
            </a:r>
            <a:endParaRPr lang="en-GB" dirty="0"/>
          </a:p>
          <a:p>
            <a:pPr marL="514350" indent="-514350">
              <a:buFont typeface="+mj-lt"/>
              <a:buAutoNum type="arabicPeriod"/>
            </a:pPr>
            <a:r>
              <a:rPr lang="en-GB" dirty="0"/>
              <a:t>Is the grammar, punctuation and spelling correct?</a:t>
            </a:r>
            <a:endParaRPr lang="en-GB" dirty="0"/>
          </a:p>
          <a:p>
            <a:pPr marL="514350" indent="-514350">
              <a:buFont typeface="+mj-lt"/>
              <a:buAutoNum type="arabicPeriod"/>
            </a:pPr>
            <a:r>
              <a:rPr lang="en-GB" dirty="0"/>
              <a:t>Is the layout simple, clear, logical and consistent?</a:t>
            </a:r>
            <a:endParaRPr lang="en-GB" dirty="0"/>
          </a:p>
          <a:p>
            <a:pPr marL="514350" indent="-514350">
              <a:buFont typeface="+mj-lt"/>
              <a:buAutoNum type="arabicPeriod"/>
            </a:pPr>
            <a:r>
              <a:rPr lang="en-GB" dirty="0"/>
              <a:t>Clear, useful figures and tables, integrated and referenced? </a:t>
            </a:r>
            <a:endParaRPr lang="en-GB" dirty="0"/>
          </a:p>
          <a:p>
            <a:pPr marL="514350" indent="-514350">
              <a:buFont typeface="+mj-lt"/>
              <a:buAutoNum type="arabicPeriod"/>
            </a:pPr>
            <a:r>
              <a:rPr lang="en-GB" dirty="0"/>
              <a:t>Appropriate range of sources? Acknowledged properly? </a:t>
            </a:r>
            <a:endParaRPr lang="en-GB" dirty="0"/>
          </a:p>
          <a:p>
            <a:pPr marL="514350" indent="-514350">
              <a:buFont typeface="+mj-lt"/>
              <a:buAutoNum type="arabicPeriod"/>
            </a:pPr>
            <a:r>
              <a:rPr lang="en-GB" dirty="0"/>
              <a:t>Should there be a glossary? If there is one, is it comprehensive?</a:t>
            </a:r>
            <a:endParaRPr lang="en-GB" dirty="0"/>
          </a:p>
          <a:p>
            <a:pPr marL="514350" indent="-514350">
              <a:buFont typeface="+mj-lt"/>
              <a:buAutoNum type="arabicPeriod"/>
            </a:pPr>
            <a:r>
              <a:rPr lang="en-GB" dirty="0"/>
              <a:t>Are the appendices clearly labelled and signposted?</a:t>
            </a:r>
            <a:endParaRPr lang="en-GB" dirty="0"/>
          </a:p>
          <a:p>
            <a:pPr marL="514350" indent="-514350">
              <a:buFont typeface="+mj-lt"/>
              <a:buAutoNum type="arabicPeriod"/>
            </a:pPr>
            <a:r>
              <a:rPr lang="en-GB" dirty="0"/>
              <a:t>Have you left it for a while, gone back and reviewed it?</a:t>
            </a:r>
            <a:endParaRPr lang="en-GB" dirty="0"/>
          </a:p>
          <a:p>
            <a:endParaRPr lang="en-GB" dirty="0"/>
          </a:p>
        </p:txBody>
      </p:sp>
      <p:sp>
        <p:nvSpPr>
          <p:cNvPr id="5" name="Rectangle 4"/>
          <p:cNvSpPr/>
          <p:nvPr/>
        </p:nvSpPr>
        <p:spPr>
          <a:xfrm>
            <a:off x="1991545" y="6309320"/>
            <a:ext cx="3930307" cy="369332"/>
          </a:xfrm>
          <a:prstGeom prst="rect">
            <a:avLst/>
          </a:prstGeom>
        </p:spPr>
        <p:txBody>
          <a:bodyPr wrap="none">
            <a:spAutoFit/>
          </a:bodyPr>
          <a:lstStyle/>
          <a:p>
            <a:r>
              <a:rPr lang="en-GB" dirty="0"/>
              <a:t>(adapted from Burns and </a:t>
            </a:r>
            <a:r>
              <a:rPr lang="en-GB" dirty="0" err="1"/>
              <a:t>Sinfield</a:t>
            </a:r>
            <a:r>
              <a:rPr lang="en-GB" dirty="0"/>
              <a:t>, 2008)</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on this workshop</a:t>
            </a:r>
            <a:endParaRPr lang="en-GB" dirty="0"/>
          </a:p>
        </p:txBody>
      </p:sp>
      <p:sp>
        <p:nvSpPr>
          <p:cNvPr id="3" name="Content Placeholder 2"/>
          <p:cNvSpPr>
            <a:spLocks noGrp="1"/>
          </p:cNvSpPr>
          <p:nvPr>
            <p:ph idx="1"/>
          </p:nvPr>
        </p:nvSpPr>
        <p:spPr>
          <a:xfrm>
            <a:off x="609600" y="1417639"/>
            <a:ext cx="10972800" cy="4708526"/>
          </a:xfrm>
        </p:spPr>
        <p:txBody>
          <a:bodyPr/>
          <a:lstStyle/>
          <a:p>
            <a:pPr marL="0" indent="0" algn="ctr">
              <a:buNone/>
            </a:pPr>
            <a:r>
              <a:rPr lang="en-GB" sz="4800" b="1" dirty="0">
                <a:hlinkClick r:id="rId1"/>
              </a:rPr>
              <a:t>https://</a:t>
            </a:r>
            <a:r>
              <a:rPr lang="en-GB" sz="4800" b="1" dirty="0" smtClean="0">
                <a:hlinkClick r:id="rId1"/>
              </a:rPr>
              <a:t>bit.ly/2xxq1gS</a:t>
            </a:r>
            <a:r>
              <a:rPr lang="en-GB" sz="4800" b="1" dirty="0" smtClean="0"/>
              <a:t> </a:t>
            </a:r>
            <a:endParaRPr lang="en-GB" dirty="0" smtClean="0"/>
          </a:p>
          <a:p>
            <a:pPr marL="0" indent="0">
              <a:buNone/>
            </a:pPr>
            <a:endParaRPr lang="en-GB" dirty="0"/>
          </a:p>
          <a:p>
            <a:pPr marL="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918" y="2564904"/>
            <a:ext cx="3886298" cy="3886298"/>
          </a:xfrm>
          <a:prstGeom prst="rect">
            <a:avLst/>
          </a:prstGeom>
        </p:spPr>
      </p:pic>
      <p:sp>
        <p:nvSpPr>
          <p:cNvPr id="5" name="Right Arrow 4"/>
          <p:cNvSpPr/>
          <p:nvPr/>
        </p:nvSpPr>
        <p:spPr>
          <a:xfrm>
            <a:off x="479376" y="1556792"/>
            <a:ext cx="2664296"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Enter in web browser</a:t>
            </a:r>
            <a:endParaRPr lang="en-GB" dirty="0"/>
          </a:p>
        </p:txBody>
      </p:sp>
      <p:sp>
        <p:nvSpPr>
          <p:cNvPr id="6" name="Right Arrow 5"/>
          <p:cNvSpPr/>
          <p:nvPr/>
        </p:nvSpPr>
        <p:spPr>
          <a:xfrm>
            <a:off x="587778" y="4077072"/>
            <a:ext cx="3326160"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Or use your mobile scanner</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pic>
        <p:nvPicPr>
          <p:cNvPr id="3074" name="Picture 2" descr="C:\Users\jtruscott\Pictures\Learning Development Moodle\Question_mark_people_LD_Red.fw.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6488" y="1916832"/>
            <a:ext cx="3339025" cy="36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663952" y="1288702"/>
            <a:ext cx="6120392" cy="4280595"/>
          </a:xfrm>
          <a:prstGeom prst="rect">
            <a:avLst/>
          </a:prstGeom>
        </p:spPr>
      </p:pic>
      <p:sp>
        <p:nvSpPr>
          <p:cNvPr id="2" name="Title 1"/>
          <p:cNvSpPr>
            <a:spLocks noGrp="1"/>
          </p:cNvSpPr>
          <p:nvPr>
            <p:ph type="ctrTitle"/>
          </p:nvPr>
        </p:nvSpPr>
        <p:spPr>
          <a:xfrm>
            <a:off x="335360" y="192886"/>
            <a:ext cx="6840760" cy="1470025"/>
          </a:xfrm>
        </p:spPr>
        <p:txBody>
          <a:bodyPr>
            <a:noAutofit/>
          </a:bodyPr>
          <a:lstStyle/>
          <a:p>
            <a:r>
              <a:rPr lang="en-GB" sz="9600" dirty="0" smtClean="0"/>
              <a:t>Open Hours</a:t>
            </a:r>
            <a:endParaRPr lang="en-GB" sz="9600" dirty="0"/>
          </a:p>
        </p:txBody>
      </p:sp>
      <p:sp>
        <p:nvSpPr>
          <p:cNvPr id="3" name="Subtitle 2"/>
          <p:cNvSpPr>
            <a:spLocks noGrp="1"/>
          </p:cNvSpPr>
          <p:nvPr>
            <p:ph type="subTitle" idx="1"/>
          </p:nvPr>
        </p:nvSpPr>
        <p:spPr>
          <a:xfrm>
            <a:off x="1094253" y="3360116"/>
            <a:ext cx="5256584" cy="2564545"/>
          </a:xfrm>
        </p:spPr>
        <p:txBody>
          <a:bodyPr>
            <a:normAutofit fontScale="92500" lnSpcReduction="10000"/>
          </a:bodyPr>
          <a:lstStyle/>
          <a:p>
            <a:r>
              <a:rPr lang="en-GB" sz="5400" dirty="0">
                <a:solidFill>
                  <a:schemeClr val="tx1"/>
                </a:solidFill>
              </a:rPr>
              <a:t>Writing Cafe</a:t>
            </a:r>
            <a:endParaRPr lang="en-GB" sz="5400" dirty="0">
              <a:solidFill>
                <a:schemeClr val="tx1"/>
              </a:solidFill>
            </a:endParaRPr>
          </a:p>
          <a:p>
            <a:r>
              <a:rPr lang="en-GB" sz="5400" dirty="0" smtClean="0">
                <a:solidFill>
                  <a:schemeClr val="tx1"/>
                </a:solidFill>
              </a:rPr>
              <a:t>Thursdays </a:t>
            </a:r>
            <a:endParaRPr lang="en-GB" sz="5400" dirty="0" smtClean="0">
              <a:solidFill>
                <a:schemeClr val="tx1"/>
              </a:solidFill>
            </a:endParaRPr>
          </a:p>
          <a:p>
            <a:r>
              <a:rPr lang="en-GB" sz="5400" dirty="0" smtClean="0">
                <a:solidFill>
                  <a:schemeClr val="tx1"/>
                </a:solidFill>
              </a:rPr>
              <a:t>10am to 12 Noon</a:t>
            </a:r>
            <a:endParaRPr lang="en-GB" sz="5400" dirty="0" smtClean="0">
              <a:solidFill>
                <a:schemeClr val="tx1"/>
              </a:solidFill>
            </a:endParaRPr>
          </a:p>
        </p:txBody>
      </p:sp>
      <p:sp>
        <p:nvSpPr>
          <p:cNvPr id="6" name="Title 1"/>
          <p:cNvSpPr txBox="1"/>
          <p:nvPr/>
        </p:nvSpPr>
        <p:spPr>
          <a:xfrm>
            <a:off x="371487" y="1242623"/>
            <a:ext cx="684076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GB" sz="6600" dirty="0"/>
              <a:t>w</a:t>
            </a:r>
            <a:r>
              <a:rPr lang="en-GB" sz="6600" dirty="0" smtClean="0"/>
              <a:t>ith Jason</a:t>
            </a:r>
            <a:endParaRPr lang="en-GB" sz="6600" dirty="0" smtClean="0"/>
          </a:p>
        </p:txBody>
      </p:sp>
      <p:sp>
        <p:nvSpPr>
          <p:cNvPr id="7" name="Title 1"/>
          <p:cNvSpPr txBox="1"/>
          <p:nvPr/>
        </p:nvSpPr>
        <p:spPr>
          <a:xfrm>
            <a:off x="47328" y="2145846"/>
            <a:ext cx="7416824"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GB" sz="3200" dirty="0" smtClean="0"/>
              <a:t>Business, Science and Engineering</a:t>
            </a:r>
            <a:endParaRPr lang="en-GB" sz="3200" dirty="0" smtClean="0"/>
          </a:p>
        </p:txBody>
      </p:sp>
      <p:sp>
        <p:nvSpPr>
          <p:cNvPr id="9" name="Subtitle 2"/>
          <p:cNvSpPr txBox="1"/>
          <p:nvPr/>
        </p:nvSpPr>
        <p:spPr>
          <a:xfrm>
            <a:off x="1094299" y="5977023"/>
            <a:ext cx="5256584" cy="256454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GB" dirty="0" smtClean="0">
                <a:solidFill>
                  <a:srgbClr val="C00000"/>
                </a:solidFill>
              </a:rPr>
              <a:t>www.plymouth.ac.uk/learn</a:t>
            </a:r>
            <a:endParaRPr lang="en-GB" dirty="0"/>
          </a:p>
        </p:txBody>
      </p:sp>
      <p:sp>
        <p:nvSpPr>
          <p:cNvPr id="10" name="Subtitle 2"/>
          <p:cNvSpPr txBox="1"/>
          <p:nvPr/>
        </p:nvSpPr>
        <p:spPr>
          <a:xfrm rot="19602790">
            <a:off x="6614953" y="2102755"/>
            <a:ext cx="5256584" cy="15169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GB" sz="4800" dirty="0" smtClean="0">
                <a:solidFill>
                  <a:schemeClr val="tx1"/>
                </a:solidFill>
              </a:rPr>
              <a:t>Study skills advice</a:t>
            </a:r>
            <a:endParaRPr lang="en-GB" sz="4800" dirty="0" smtClean="0">
              <a:solidFill>
                <a:schemeClr val="tx1"/>
              </a:solidFill>
            </a:endParaRPr>
          </a:p>
        </p:txBody>
      </p:sp>
      <p:sp>
        <p:nvSpPr>
          <p:cNvPr id="11" name="Subtitle 2"/>
          <p:cNvSpPr txBox="1"/>
          <p:nvPr/>
        </p:nvSpPr>
        <p:spPr>
          <a:xfrm rot="19531239">
            <a:off x="6403225" y="3126825"/>
            <a:ext cx="7236659" cy="17947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GB" sz="4800" dirty="0" smtClean="0">
                <a:solidFill>
                  <a:schemeClr val="tx1"/>
                </a:solidFill>
              </a:rPr>
              <a:t>Drop in for a chat</a:t>
            </a:r>
            <a:endParaRPr lang="en-GB" sz="4800" dirty="0"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details here:</a:t>
            </a:r>
            <a:endParaRPr lang="en-GB" dirty="0"/>
          </a:p>
        </p:txBody>
      </p:sp>
      <p:sp>
        <p:nvSpPr>
          <p:cNvPr id="3" name="Content Placeholder 2"/>
          <p:cNvSpPr>
            <a:spLocks noGrp="1"/>
          </p:cNvSpPr>
          <p:nvPr>
            <p:ph idx="1"/>
          </p:nvPr>
        </p:nvSpPr>
        <p:spPr>
          <a:xfrm>
            <a:off x="1912790" y="1412777"/>
            <a:ext cx="8143650" cy="4525963"/>
          </a:xfrm>
        </p:spPr>
        <p:txBody>
          <a:bodyPr>
            <a:normAutofit/>
          </a:bodyPr>
          <a:lstStyle/>
          <a:p>
            <a:pPr marL="0" indent="0">
              <a:buNone/>
            </a:pPr>
            <a:endParaRPr lang="en-GB" sz="4150">
              <a:hlinkClick r:id=""/>
            </a:endParaRPr>
          </a:p>
          <a:p>
            <a:pPr marL="0" indent="0">
              <a:buNone/>
            </a:pPr>
            <a:endParaRPr lang="en-GB" sz="4150">
              <a:hlinkClick r:id=""/>
            </a:endParaRPr>
          </a:p>
          <a:p>
            <a:pPr marL="0" indent="0">
              <a:buNone/>
            </a:pPr>
            <a:endParaRPr lang="en-GB" sz="4150">
              <a:hlinkClick r:id=""/>
            </a:endParaRPr>
          </a:p>
          <a:p>
            <a:pPr marL="0" indent="0">
              <a:buNone/>
            </a:pPr>
            <a:endParaRPr lang="en-GB" sz="4150">
              <a:hlinkClick r:id=""/>
            </a:endParaRPr>
          </a:p>
          <a:p>
            <a:pPr marL="0" indent="0">
              <a:buNone/>
            </a:pPr>
            <a:endParaRPr lang="en-GB" sz="4150">
              <a:hlinkClick r:id=""/>
            </a:endParaRPr>
          </a:p>
          <a:p>
            <a:pPr marL="0" indent="0">
              <a:buNone/>
            </a:pPr>
            <a:r>
              <a:rPr lang="en-GB" sz="4150">
                <a:hlinkClick r:id=""/>
              </a:rPr>
              <a:t>www.plymouth.ac.uk/learn</a:t>
            </a:r>
            <a:endParaRPr lang="en-GB" sz="4150"/>
          </a:p>
          <a:p>
            <a:endParaRPr lang="en-GB"/>
          </a:p>
        </p:txBody>
      </p:sp>
      <p:pic>
        <p:nvPicPr>
          <p:cNvPr id="3074" name="Picture 2" descr="C:\Users\jtruscott\Pictures\Learning Development Photos\Learning development   Plymouth University website.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28248" y="1638661"/>
            <a:ext cx="1872208" cy="423861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798" y="1643689"/>
            <a:ext cx="5833724" cy="3070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248" y="1638661"/>
            <a:ext cx="1872208" cy="410406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b="73753"/>
          <a:stretch>
            <a:fillRect/>
          </a:stretch>
        </p:blipFill>
        <p:spPr>
          <a:xfrm>
            <a:off x="1984798" y="1656657"/>
            <a:ext cx="5833724" cy="335651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43672" y="2506662"/>
            <a:ext cx="577532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GB" dirty="0" smtClean="0"/>
              <a:t>Challenges</a:t>
            </a:r>
            <a:endParaRPr lang="en-GB" dirty="0"/>
          </a:p>
        </p:txBody>
      </p:sp>
      <p:sp>
        <p:nvSpPr>
          <p:cNvPr id="5" name="Content Placeholder 4"/>
          <p:cNvSpPr>
            <a:spLocks noGrp="1"/>
          </p:cNvSpPr>
          <p:nvPr>
            <p:ph idx="1"/>
          </p:nvPr>
        </p:nvSpPr>
        <p:spPr/>
        <p:txBody>
          <a:bodyPr/>
          <a:lstStyle/>
          <a:p>
            <a:r>
              <a:rPr lang="en-GB" dirty="0" smtClean="0"/>
              <a:t>What do YOU think are the most important elements of report writing? </a:t>
            </a:r>
            <a:endParaRPr lang="en-GB" dirty="0" smtClean="0"/>
          </a:p>
          <a:p>
            <a:r>
              <a:rPr lang="en-GB" smtClean="0"/>
              <a:t>3 minutes </a:t>
            </a:r>
            <a:r>
              <a:rPr lang="en-GB" dirty="0" smtClean="0"/>
              <a:t>free writing</a:t>
            </a:r>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5520" y="1628801"/>
            <a:ext cx="8496944" cy="4525963"/>
          </a:xfrm>
        </p:spPr>
        <p:txBody>
          <a:bodyPr>
            <a:normAutofit/>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pPr marL="0" indent="0">
              <a:buNone/>
            </a:pPr>
            <a:endParaRPr lang="en-GB" dirty="0" smtClean="0"/>
          </a:p>
          <a:p>
            <a:pPr marL="0" lvl="1" indent="0">
              <a:buNone/>
            </a:pPr>
            <a:endParaRPr lang="en-GB" dirty="0"/>
          </a:p>
        </p:txBody>
      </p:sp>
      <p:pic>
        <p:nvPicPr>
          <p:cNvPr id="4" name="Picture 2" descr="C:\Users\jtruscott\Downloads\6851053054_d2c492c6bb_z (1).jpg">
            <a:hlinkClick r:id="rId1"/>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31" b="49365"/>
          <a:stretch>
            <a:fillRect/>
          </a:stretch>
        </p:blipFill>
        <p:spPr bwMode="auto">
          <a:xfrm>
            <a:off x="0" y="0"/>
            <a:ext cx="12192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248544" y="5179135"/>
            <a:ext cx="8229600" cy="1143000"/>
          </a:xfrm>
        </p:spPr>
        <p:txBody>
          <a:bodyPr>
            <a:normAutofit/>
          </a:bodyPr>
          <a:lstStyle/>
          <a:p>
            <a:r>
              <a:rPr lang="en-GB" dirty="0" smtClean="0"/>
              <a:t>A closer look at academic writing</a:t>
            </a:r>
            <a:endParaRPr lang="en-GB" dirty="0"/>
          </a:p>
        </p:txBody>
      </p:sp>
      <p:sp>
        <p:nvSpPr>
          <p:cNvPr id="6" name="Content Placeholder 2"/>
          <p:cNvSpPr txBox="1"/>
          <p:nvPr/>
        </p:nvSpPr>
        <p:spPr>
          <a:xfrm>
            <a:off x="1981200" y="16002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a:p>
          <a:p>
            <a:endParaRPr lang="en-GB" dirty="0"/>
          </a:p>
          <a:p>
            <a:endParaRPr lang="en-GB" dirty="0"/>
          </a:p>
          <a:p>
            <a:endParaRPr lang="en-GB" dirty="0"/>
          </a:p>
          <a:p>
            <a:endParaRPr lang="en-GB" dirty="0"/>
          </a:p>
          <a:p>
            <a:endParaRPr lang="en-GB" dirty="0"/>
          </a:p>
          <a:p>
            <a:pPr marL="457200" lvl="1" indent="0">
              <a:buNone/>
            </a:pPr>
            <a:endParaRPr lang="en-GB" dirty="0"/>
          </a:p>
          <a:p>
            <a:pPr marL="0" indent="0">
              <a:buNone/>
            </a:pPr>
            <a:endParaRPr lang="en-GB" dirty="0"/>
          </a:p>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TIMING" val="|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15174</Words>
  <Application>WPS 演示</Application>
  <PresentationFormat>Widescreen</PresentationFormat>
  <Paragraphs>719</Paragraphs>
  <Slides>57</Slides>
  <Notes>43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57</vt:i4>
      </vt:variant>
    </vt:vector>
  </HeadingPairs>
  <TitlesOfParts>
    <vt:vector size="66" baseType="lpstr">
      <vt:lpstr>Arial</vt:lpstr>
      <vt:lpstr>宋体</vt:lpstr>
      <vt:lpstr>Wingdings</vt:lpstr>
      <vt:lpstr>Calibri</vt:lpstr>
      <vt:lpstr>微软雅黑</vt:lpstr>
      <vt:lpstr>Arial Unicode MS</vt:lpstr>
      <vt:lpstr>Monotype Sorts</vt:lpstr>
      <vt:lpstr>Wingdings</vt:lpstr>
      <vt:lpstr>Office Theme</vt:lpstr>
      <vt:lpstr>Academic writing PROC308 (Level 6)</vt:lpstr>
      <vt:lpstr>Learning Development can help with:</vt:lpstr>
      <vt:lpstr>The Writing Café</vt:lpstr>
      <vt:lpstr>English Language Centre ’English as a second language’</vt:lpstr>
      <vt:lpstr>Royal Literary Fund Writing Fellow (writing tutorials)</vt:lpstr>
      <vt:lpstr>Open Hours</vt:lpstr>
      <vt:lpstr>Further details here:</vt:lpstr>
      <vt:lpstr>Challenges</vt:lpstr>
      <vt:lpstr>A closer look at academic writing</vt:lpstr>
      <vt:lpstr>What is the most important aspect of academic writing (and practice)?</vt:lpstr>
      <vt:lpstr>Critical thinking</vt:lpstr>
      <vt:lpstr>Thinking critically</vt:lpstr>
      <vt:lpstr>In terms of writing an essay, which is better?</vt:lpstr>
      <vt:lpstr>For a 3000 word essay,  which is better?</vt:lpstr>
      <vt:lpstr>Why those many points?</vt:lpstr>
      <vt:lpstr>Typical academic writing</vt:lpstr>
      <vt:lpstr>PowerPoint 演示文稿</vt:lpstr>
      <vt:lpstr>Deconstructing report writing</vt:lpstr>
      <vt:lpstr>Differences between  reports and essays</vt:lpstr>
      <vt:lpstr>Third person or First Person</vt:lpstr>
      <vt:lpstr>What is required for the assignment?</vt:lpstr>
      <vt:lpstr>Understanding the brief  or creating a title</vt:lpstr>
      <vt:lpstr>Good presentation (title page)</vt:lpstr>
      <vt:lpstr>PowerPoint 演示文稿</vt:lpstr>
      <vt:lpstr>Report writing (numbered)</vt:lpstr>
      <vt:lpstr>What should I write?</vt:lpstr>
      <vt:lpstr>What should I write?</vt:lpstr>
      <vt:lpstr>Main body (DO NOTs)</vt:lpstr>
      <vt:lpstr>PowerPoint 演示文稿</vt:lpstr>
      <vt:lpstr>Academic writing / Critical writing</vt:lpstr>
      <vt:lpstr>Imagine you are a Hollywood director…  </vt:lpstr>
      <vt:lpstr>Script 1</vt:lpstr>
      <vt:lpstr>Script 2</vt:lpstr>
      <vt:lpstr>Script 3</vt:lpstr>
      <vt:lpstr>PowerPoint 演示文稿</vt:lpstr>
      <vt:lpstr>Discussion?</vt:lpstr>
      <vt:lpstr>Sentence flow</vt:lpstr>
      <vt:lpstr>Paragraphs</vt:lpstr>
      <vt:lpstr>Making paragraphs flow</vt:lpstr>
      <vt:lpstr>Critical thinking</vt:lpstr>
      <vt:lpstr>Describe, Analyse and Evaluate</vt:lpstr>
      <vt:lpstr>Writing with critical language</vt:lpstr>
      <vt:lpstr>Other examples</vt:lpstr>
      <vt:lpstr>Making an argument?</vt:lpstr>
      <vt:lpstr>Developing arguments</vt:lpstr>
      <vt:lpstr>How to reference</vt:lpstr>
      <vt:lpstr>How to reference a book (example)</vt:lpstr>
      <vt:lpstr>How to reference (journals)</vt:lpstr>
      <vt:lpstr>Reference list (Harvard: alphabetical order)</vt:lpstr>
      <vt:lpstr>Bibliography</vt:lpstr>
      <vt:lpstr>Appendices</vt:lpstr>
      <vt:lpstr>Think about why you are writing</vt:lpstr>
      <vt:lpstr>Writing the first draft</vt:lpstr>
      <vt:lpstr>Keep writing</vt:lpstr>
      <vt:lpstr>Report check list </vt:lpstr>
      <vt:lpstr>Feedback on this workshop</vt:lpstr>
      <vt:lpstr>Questions?</vt:lpstr>
    </vt:vector>
  </TitlesOfParts>
  <Company>University of Plymouth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Truscott</dc:creator>
  <cp:lastModifiedBy>11483</cp:lastModifiedBy>
  <cp:revision>413</cp:revision>
  <dcterms:created xsi:type="dcterms:W3CDTF">2014-11-21T09:09:00Z</dcterms:created>
  <dcterms:modified xsi:type="dcterms:W3CDTF">2020-03-08T14:17:02Z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